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8" r:id="rId3"/>
    <p:sldId id="287" r:id="rId4"/>
    <p:sldId id="289" r:id="rId5"/>
    <p:sldId id="290" r:id="rId6"/>
    <p:sldId id="291" r:id="rId7"/>
    <p:sldId id="293" r:id="rId8"/>
    <p:sldId id="292" r:id="rId9"/>
    <p:sldId id="294" r:id="rId10"/>
    <p:sldId id="295" r:id="rId11"/>
    <p:sldId id="296" r:id="rId12"/>
    <p:sldId id="297" r:id="rId13"/>
    <p:sldId id="298" r:id="rId14"/>
    <p:sldId id="299" r:id="rId15"/>
    <p:sldId id="300" r:id="rId16"/>
    <p:sldId id="301" r:id="rId17"/>
    <p:sldId id="303" r:id="rId18"/>
    <p:sldId id="306" r:id="rId19"/>
    <p:sldId id="302" r:id="rId20"/>
    <p:sldId id="304" r:id="rId2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B37C4-E4CD-4D3E-9B62-AEA483AED0EA}" type="datetimeFigureOut">
              <a:rPr lang="nl-BE" smtClean="0"/>
              <a:t>12/05/2018</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D0616-C4EA-4A9B-8C3F-8408D15C32AD}" type="slidenum">
              <a:rPr lang="nl-BE" smtClean="0"/>
              <a:t>‹nr.›</a:t>
            </a:fld>
            <a:endParaRPr lang="nl-BE"/>
          </a:p>
        </p:txBody>
      </p:sp>
    </p:spTree>
    <p:extLst>
      <p:ext uri="{BB962C8B-B14F-4D97-AF65-F5344CB8AC3E}">
        <p14:creationId xmlns:p14="http://schemas.microsoft.com/office/powerpoint/2010/main" val="2346564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D1F9777-4B11-40C0-AD2E-49271496E3D2}"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294540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B9DF2CB8-9D56-4DE4-A910-4CDFF71B3538}"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3260593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2595873E-C60C-4A24-ADAC-08B7D5C38A7D}"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52651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399326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1B82595-FA66-4FEB-9887-335989A1560A}"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98365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08E4445-06E5-4CFF-B40F-2DC08E174532}" type="datetime1">
              <a:rPr lang="nl-BE" smtClean="0"/>
              <a:t>12/05/2018</a:t>
            </a:fld>
            <a:endParaRPr lang="nl-BE"/>
          </a:p>
        </p:txBody>
      </p:sp>
      <p:sp>
        <p:nvSpPr>
          <p:cNvPr id="6" name="Tijdelijke aanduiding voor voettekst 5"/>
          <p:cNvSpPr>
            <a:spLocks noGrp="1"/>
          </p:cNvSpPr>
          <p:nvPr>
            <p:ph type="ftr" sz="quarter" idx="11"/>
          </p:nvPr>
        </p:nvSpPr>
        <p:spPr/>
        <p:txBody>
          <a:bodyPr/>
          <a:lstStyle/>
          <a:p>
            <a:r>
              <a:rPr lang="nl-BE" smtClean="0"/>
              <a:t>www.e2cre8.be</a:t>
            </a:r>
            <a:endParaRPr lang="nl-BE"/>
          </a:p>
        </p:txBody>
      </p:sp>
      <p:sp>
        <p:nvSpPr>
          <p:cNvPr id="7" name="Tijdelijke aanduiding voor dianummer 6"/>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293443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77ABD9C7-1134-4291-A9DA-5700AD93BC28}" type="datetime1">
              <a:rPr lang="nl-BE" smtClean="0"/>
              <a:t>12/05/2018</a:t>
            </a:fld>
            <a:endParaRPr lang="nl-BE"/>
          </a:p>
        </p:txBody>
      </p:sp>
      <p:sp>
        <p:nvSpPr>
          <p:cNvPr id="8" name="Tijdelijke aanduiding voor voettekst 7"/>
          <p:cNvSpPr>
            <a:spLocks noGrp="1"/>
          </p:cNvSpPr>
          <p:nvPr>
            <p:ph type="ftr" sz="quarter" idx="11"/>
          </p:nvPr>
        </p:nvSpPr>
        <p:spPr/>
        <p:txBody>
          <a:bodyPr/>
          <a:lstStyle/>
          <a:p>
            <a:r>
              <a:rPr lang="nl-BE" smtClean="0"/>
              <a:t>www.e2cre8.be</a:t>
            </a:r>
            <a:endParaRPr lang="nl-BE"/>
          </a:p>
        </p:txBody>
      </p:sp>
      <p:sp>
        <p:nvSpPr>
          <p:cNvPr id="9" name="Tijdelijke aanduiding voor dianummer 8"/>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326158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422E5158-540E-4301-A3D0-D42B58E7429D}" type="datetime1">
              <a:rPr lang="nl-BE" smtClean="0"/>
              <a:t>12/05/2018</a:t>
            </a:fld>
            <a:endParaRPr lang="nl-BE"/>
          </a:p>
        </p:txBody>
      </p:sp>
      <p:sp>
        <p:nvSpPr>
          <p:cNvPr id="4" name="Tijdelijke aanduiding voor voettekst 3"/>
          <p:cNvSpPr>
            <a:spLocks noGrp="1"/>
          </p:cNvSpPr>
          <p:nvPr>
            <p:ph type="ftr" sz="quarter" idx="11"/>
          </p:nvPr>
        </p:nvSpPr>
        <p:spPr/>
        <p:txBody>
          <a:bodyPr/>
          <a:lstStyle/>
          <a:p>
            <a:r>
              <a:rPr lang="nl-BE" smtClean="0"/>
              <a:t>www.e2cre8.be</a:t>
            </a:r>
            <a:endParaRPr lang="nl-BE"/>
          </a:p>
        </p:txBody>
      </p:sp>
      <p:sp>
        <p:nvSpPr>
          <p:cNvPr id="5" name="Tijdelijke aanduiding voor dianummer 4"/>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416239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227235-22C9-48EF-994B-90947A13A4A0}" type="datetime1">
              <a:rPr lang="nl-BE" smtClean="0"/>
              <a:t>12/05/2018</a:t>
            </a:fld>
            <a:endParaRPr lang="nl-BE"/>
          </a:p>
        </p:txBody>
      </p:sp>
      <p:sp>
        <p:nvSpPr>
          <p:cNvPr id="3" name="Tijdelijke aanduiding voor voettekst 2"/>
          <p:cNvSpPr>
            <a:spLocks noGrp="1"/>
          </p:cNvSpPr>
          <p:nvPr>
            <p:ph type="ftr" sz="quarter" idx="11"/>
          </p:nvPr>
        </p:nvSpPr>
        <p:spPr/>
        <p:txBody>
          <a:bodyPr/>
          <a:lstStyle/>
          <a:p>
            <a:r>
              <a:rPr lang="nl-BE" smtClean="0"/>
              <a:t>www.e2cre8.be</a:t>
            </a:r>
            <a:endParaRPr lang="nl-BE"/>
          </a:p>
        </p:txBody>
      </p:sp>
      <p:sp>
        <p:nvSpPr>
          <p:cNvPr id="4" name="Tijdelijke aanduiding voor dianummer 3"/>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401163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0B972D8-7BEC-418F-82D4-21180F603806}" type="datetime1">
              <a:rPr lang="nl-BE" smtClean="0"/>
              <a:t>12/05/2018</a:t>
            </a:fld>
            <a:endParaRPr lang="nl-BE"/>
          </a:p>
        </p:txBody>
      </p:sp>
      <p:sp>
        <p:nvSpPr>
          <p:cNvPr id="6" name="Tijdelijke aanduiding voor voettekst 5"/>
          <p:cNvSpPr>
            <a:spLocks noGrp="1"/>
          </p:cNvSpPr>
          <p:nvPr>
            <p:ph type="ftr" sz="quarter" idx="11"/>
          </p:nvPr>
        </p:nvSpPr>
        <p:spPr/>
        <p:txBody>
          <a:bodyPr/>
          <a:lstStyle/>
          <a:p>
            <a:r>
              <a:rPr lang="nl-BE" smtClean="0"/>
              <a:t>www.e2cre8.be</a:t>
            </a:r>
            <a:endParaRPr lang="nl-BE"/>
          </a:p>
        </p:txBody>
      </p:sp>
      <p:sp>
        <p:nvSpPr>
          <p:cNvPr id="7" name="Tijdelijke aanduiding voor dianummer 6"/>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344811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ADDCD65A-3982-4750-8264-CA52D7BA7E5A}" type="datetime1">
              <a:rPr lang="nl-BE" smtClean="0"/>
              <a:t>12/05/2018</a:t>
            </a:fld>
            <a:endParaRPr lang="nl-BE"/>
          </a:p>
        </p:txBody>
      </p:sp>
      <p:sp>
        <p:nvSpPr>
          <p:cNvPr id="6" name="Tijdelijke aanduiding voor voettekst 5"/>
          <p:cNvSpPr>
            <a:spLocks noGrp="1"/>
          </p:cNvSpPr>
          <p:nvPr>
            <p:ph type="ftr" sz="quarter" idx="11"/>
          </p:nvPr>
        </p:nvSpPr>
        <p:spPr/>
        <p:txBody>
          <a:bodyPr/>
          <a:lstStyle/>
          <a:p>
            <a:r>
              <a:rPr lang="nl-BE" smtClean="0"/>
              <a:t>www.e2cre8.be</a:t>
            </a:r>
            <a:endParaRPr lang="nl-BE"/>
          </a:p>
        </p:txBody>
      </p:sp>
      <p:sp>
        <p:nvSpPr>
          <p:cNvPr id="7" name="Tijdelijke aanduiding voor dianummer 6"/>
          <p:cNvSpPr>
            <a:spLocks noGrp="1"/>
          </p:cNvSpPr>
          <p:nvPr>
            <p:ph type="sldNum" sz="quarter" idx="12"/>
          </p:nvPr>
        </p:nvSpPr>
        <p:spPr/>
        <p:txBody>
          <a:bodyPr/>
          <a:lstStyle/>
          <a:p>
            <a:fld id="{4792F497-2560-443A-BBF7-0F611408E738}" type="slidenum">
              <a:rPr lang="nl-BE" smtClean="0"/>
              <a:t>‹nr.›</a:t>
            </a:fld>
            <a:endParaRPr lang="nl-BE"/>
          </a:p>
        </p:txBody>
      </p:sp>
    </p:spTree>
    <p:extLst>
      <p:ext uri="{BB962C8B-B14F-4D97-AF65-F5344CB8AC3E}">
        <p14:creationId xmlns:p14="http://schemas.microsoft.com/office/powerpoint/2010/main" val="190948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DB551-5497-4A2E-AB25-18B6670D6717}" type="datetime1">
              <a:rPr lang="nl-BE" smtClean="0"/>
              <a:t>12/05/2018</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www.e2cre8.be</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2F497-2560-443A-BBF7-0F611408E738}" type="slidenum">
              <a:rPr lang="nl-BE" smtClean="0"/>
              <a:t>‹nr.›</a:t>
            </a:fld>
            <a:endParaRPr lang="nl-BE"/>
          </a:p>
        </p:txBody>
      </p:sp>
    </p:spTree>
    <p:extLst>
      <p:ext uri="{BB962C8B-B14F-4D97-AF65-F5344CB8AC3E}">
        <p14:creationId xmlns:p14="http://schemas.microsoft.com/office/powerpoint/2010/main" val="1225706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7300" y="1379600"/>
            <a:ext cx="8629401" cy="5076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BE" dirty="0" smtClean="0"/>
              <a:t>BBR programmeren met </a:t>
            </a:r>
            <a:r>
              <a:rPr lang="nl-BE" dirty="0" err="1" smtClean="0"/>
              <a:t>Ardublock</a:t>
            </a:r>
            <a:endParaRPr lang="nl-BE" dirty="0"/>
          </a:p>
        </p:txBody>
      </p:sp>
      <p:sp>
        <p:nvSpPr>
          <p:cNvPr id="4" name="Tijdelijke aanduiding voor datum 3"/>
          <p:cNvSpPr>
            <a:spLocks noGrp="1"/>
          </p:cNvSpPr>
          <p:nvPr>
            <p:ph type="dt" sz="half" idx="10"/>
          </p:nvPr>
        </p:nvSpPr>
        <p:spPr/>
        <p:txBody>
          <a:bodyPr/>
          <a:lstStyle/>
          <a:p>
            <a:fld id="{82F1D949-4088-422E-AF2E-B2EB3E159543}"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a:t>
            </a:fld>
            <a:endParaRPr lang="nl-BE"/>
          </a:p>
        </p:txBody>
      </p:sp>
      <p:pic>
        <p:nvPicPr>
          <p:cNvPr id="1026" name="Picture 2" descr="http://e2cre8.be/wp-content/uploads/2018/05/smartc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8" y="332656"/>
            <a:ext cx="9073006" cy="10081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917659"/>
            <a:ext cx="4318868" cy="183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58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lijnvolger</a:t>
            </a:r>
            <a:endParaRPr lang="nl-BE" dirty="0"/>
          </a:p>
        </p:txBody>
      </p:sp>
      <p:sp>
        <p:nvSpPr>
          <p:cNvPr id="3" name="Tijdelijke aanduiding voor inhoud 2"/>
          <p:cNvSpPr>
            <a:spLocks noGrp="1"/>
          </p:cNvSpPr>
          <p:nvPr>
            <p:ph idx="1"/>
          </p:nvPr>
        </p:nvSpPr>
        <p:spPr>
          <a:xfrm>
            <a:off x="4788024" y="1600200"/>
            <a:ext cx="3898776" cy="4525963"/>
          </a:xfrm>
        </p:spPr>
        <p:txBody>
          <a:bodyPr>
            <a:normAutofit fontScale="85000" lnSpcReduction="10000"/>
          </a:bodyPr>
          <a:lstStyle/>
          <a:p>
            <a:r>
              <a:rPr lang="nl-BE" dirty="0" smtClean="0"/>
              <a:t>De lijnsensor stuurt een infrarood signaal naar de lijn. </a:t>
            </a:r>
          </a:p>
          <a:p>
            <a:r>
              <a:rPr lang="nl-BE" dirty="0" smtClean="0"/>
              <a:t>Infrarood licht in onzichtbaar voor het menselijke oog </a:t>
            </a:r>
            <a:r>
              <a:rPr lang="nl-BE" sz="2400" dirty="0" smtClean="0"/>
              <a:t>(sommige camera’s van smartphones kunnen dit wel ‘zien’)</a:t>
            </a:r>
          </a:p>
          <a:p>
            <a:r>
              <a:rPr lang="nl-BE" dirty="0"/>
              <a:t>O</a:t>
            </a:r>
            <a:r>
              <a:rPr lang="nl-BE" dirty="0" smtClean="0"/>
              <a:t>p een  witte ondergrond weerkaatst dit licht en zal de sensor dit zien.</a:t>
            </a:r>
          </a:p>
          <a:p>
            <a:r>
              <a:rPr lang="nl-BE" dirty="0" smtClean="0"/>
              <a:t>Op een zwarte lijn zal dit licht niet weerkaatsen.</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10</a:t>
            </a:fld>
            <a:endParaRPr lang="nl-BE"/>
          </a:p>
        </p:txBody>
      </p:sp>
      <p:pic>
        <p:nvPicPr>
          <p:cNvPr id="2050" name="Picture 2" descr="http://www.tinytronics.nl/shop/image/cache/data/product-158/TCRT5000-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35" r="27505" b="65457"/>
          <a:stretch/>
        </p:blipFill>
        <p:spPr bwMode="auto">
          <a:xfrm rot="10800000">
            <a:off x="1187624" y="1340768"/>
            <a:ext cx="1127760" cy="822558"/>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962865" y="2492896"/>
            <a:ext cx="1346467" cy="4320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0" name="Trapezium 9"/>
          <p:cNvSpPr/>
          <p:nvPr/>
        </p:nvSpPr>
        <p:spPr>
          <a:xfrm rot="10800000">
            <a:off x="1106880" y="2204864"/>
            <a:ext cx="936103" cy="504056"/>
          </a:xfrm>
          <a:prstGeom prst="trapezoid">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rapezium 7"/>
          <p:cNvSpPr/>
          <p:nvPr/>
        </p:nvSpPr>
        <p:spPr>
          <a:xfrm>
            <a:off x="1250897" y="2132856"/>
            <a:ext cx="648072" cy="576064"/>
          </a:xfrm>
          <a:prstGeom prst="trapezoid">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2" descr="http://www.tinytronics.nl/shop/image/cache/data/product-158/TCRT5000-500x500.JPG"/>
          <p:cNvPicPr>
            <a:picLocks noChangeAspect="1" noChangeArrowheads="1"/>
          </p:cNvPicPr>
          <p:nvPr/>
        </p:nvPicPr>
        <p:blipFill rotWithShape="1">
          <a:blip r:embed="rId2">
            <a:extLst>
              <a:ext uri="{28A0092B-C50C-407E-A947-70E740481C1C}">
                <a14:useLocalDpi xmlns:a14="http://schemas.microsoft.com/office/drawing/2010/main" val="0"/>
              </a:ext>
            </a:extLst>
          </a:blip>
          <a:srcRect l="25135" r="27505" b="65457"/>
          <a:stretch/>
        </p:blipFill>
        <p:spPr bwMode="auto">
          <a:xfrm rot="10800000">
            <a:off x="2979089" y="1340768"/>
            <a:ext cx="1127760" cy="822558"/>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2754330" y="2492896"/>
            <a:ext cx="1346467" cy="432048"/>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14" name="Trapezium 13"/>
          <p:cNvSpPr/>
          <p:nvPr/>
        </p:nvSpPr>
        <p:spPr>
          <a:xfrm>
            <a:off x="3042362" y="2132856"/>
            <a:ext cx="648072" cy="576064"/>
          </a:xfrm>
          <a:prstGeom prst="trapezoid">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710" t="9350" r="4250" b="6815"/>
          <a:stretch/>
        </p:blipFill>
        <p:spPr bwMode="auto">
          <a:xfrm>
            <a:off x="144758" y="4509120"/>
            <a:ext cx="2333105" cy="158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3468" y="4581128"/>
            <a:ext cx="1589381" cy="151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hthoek 16"/>
          <p:cNvSpPr/>
          <p:nvPr/>
        </p:nvSpPr>
        <p:spPr>
          <a:xfrm>
            <a:off x="1118710" y="4688585"/>
            <a:ext cx="924274" cy="49901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p:cNvSpPr/>
          <p:nvPr/>
        </p:nvSpPr>
        <p:spPr>
          <a:xfrm>
            <a:off x="1250897" y="3501008"/>
            <a:ext cx="3207618" cy="8987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b="1" dirty="0" smtClean="0">
                <a:solidFill>
                  <a:schemeClr val="tx1"/>
                </a:solidFill>
              </a:rPr>
              <a:t>Let er ook op dat de afstand tussen de sensor en de lijn minimaal 1 en maximaal 5mm moet bedragen</a:t>
            </a:r>
            <a:endParaRPr lang="nl-BE" b="1" dirty="0">
              <a:solidFill>
                <a:schemeClr val="tx1"/>
              </a:solidFill>
            </a:endParaRPr>
          </a:p>
        </p:txBody>
      </p:sp>
      <p:pic>
        <p:nvPicPr>
          <p:cNvPr id="22" name="Picture 3"/>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076" t="5866" r="3103" b="6930"/>
          <a:stretch/>
        </p:blipFill>
        <p:spPr bwMode="auto">
          <a:xfrm>
            <a:off x="355479" y="3645024"/>
            <a:ext cx="769680" cy="75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oelichting met afgeronde rechthoek 8"/>
          <p:cNvSpPr/>
          <p:nvPr/>
        </p:nvSpPr>
        <p:spPr>
          <a:xfrm>
            <a:off x="213605" y="836711"/>
            <a:ext cx="1120177" cy="915335"/>
          </a:xfrm>
          <a:prstGeom prst="wedgeRoundRectCallout">
            <a:avLst>
              <a:gd name="adj1" fmla="val 34095"/>
              <a:gd name="adj2" fmla="val 889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IR licht weerkaatst wel</a:t>
            </a:r>
            <a:endParaRPr lang="nl-BE" dirty="0"/>
          </a:p>
        </p:txBody>
      </p:sp>
      <p:sp>
        <p:nvSpPr>
          <p:cNvPr id="24" name="Toelichting met afgeronde rechthoek 23"/>
          <p:cNvSpPr/>
          <p:nvPr/>
        </p:nvSpPr>
        <p:spPr>
          <a:xfrm>
            <a:off x="2033651" y="260648"/>
            <a:ext cx="1120177" cy="915335"/>
          </a:xfrm>
          <a:prstGeom prst="wedgeRoundRectCallout">
            <a:avLst>
              <a:gd name="adj1" fmla="val 32569"/>
              <a:gd name="adj2" fmla="val 1515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IR licht weerkaatst niet</a:t>
            </a:r>
            <a:endParaRPr lang="nl-BE" dirty="0"/>
          </a:p>
        </p:txBody>
      </p:sp>
      <p:grpSp>
        <p:nvGrpSpPr>
          <p:cNvPr id="23" name="Groep 22"/>
          <p:cNvGrpSpPr/>
          <p:nvPr/>
        </p:nvGrpSpPr>
        <p:grpSpPr>
          <a:xfrm>
            <a:off x="982246" y="2188803"/>
            <a:ext cx="7416824" cy="1584176"/>
            <a:chOff x="1403648" y="1412776"/>
            <a:chExt cx="7416824" cy="1584176"/>
          </a:xfrm>
        </p:grpSpPr>
        <p:sp>
          <p:nvSpPr>
            <p:cNvPr id="25" name="Afgeronde rechthoek 24"/>
            <p:cNvSpPr/>
            <p:nvPr/>
          </p:nvSpPr>
          <p:spPr>
            <a:xfrm>
              <a:off x="1403648" y="1412776"/>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Wat is Infrarood licht</a:t>
              </a:r>
            </a:p>
            <a:p>
              <a:pPr lvl="3"/>
              <a:r>
                <a:rPr lang="nl-BE" dirty="0" smtClean="0">
                  <a:solidFill>
                    <a:schemeClr val="accent3">
                      <a:lumMod val="75000"/>
                    </a:schemeClr>
                  </a:solidFill>
                </a:rPr>
                <a:t>Waarom kunnen we infrarood licht niet zien</a:t>
              </a:r>
            </a:p>
            <a:p>
              <a:pPr lvl="3"/>
              <a:r>
                <a:rPr lang="nl-BE" dirty="0" smtClean="0">
                  <a:solidFill>
                    <a:schemeClr val="accent3">
                      <a:lumMod val="75000"/>
                    </a:schemeClr>
                  </a:solidFill>
                </a:rPr>
                <a:t>Hoe komt het dat sommige camera's van </a:t>
              </a:r>
              <a:r>
                <a:rPr lang="nl-BE" dirty="0" err="1" smtClean="0">
                  <a:solidFill>
                    <a:schemeClr val="accent3">
                      <a:lumMod val="75000"/>
                    </a:schemeClr>
                  </a:solidFill>
                </a:rPr>
                <a:t>smartphones</a:t>
              </a:r>
              <a:r>
                <a:rPr lang="nl-BE" dirty="0" smtClean="0">
                  <a:solidFill>
                    <a:schemeClr val="accent3">
                      <a:lumMod val="75000"/>
                    </a:schemeClr>
                  </a:solidFill>
                </a:rPr>
                <a:t> wel IR licht ‘zichtbaar’ kunnen weergeven. </a:t>
              </a:r>
              <a:endParaRPr lang="nl-BE" dirty="0">
                <a:solidFill>
                  <a:schemeClr val="accent3">
                    <a:lumMod val="75000"/>
                  </a:schemeClr>
                </a:solidFill>
              </a:endParaRPr>
            </a:p>
          </p:txBody>
        </p:sp>
        <p:pic>
          <p:nvPicPr>
            <p:cNvPr id="26" name="Afbeelding 25"/>
            <p:cNvPicPr>
              <a:picLocks noChangeAspect="1"/>
            </p:cNvPicPr>
            <p:nvPr/>
          </p:nvPicPr>
          <p:blipFill rotWithShape="1">
            <a:blip r:embed="rId6">
              <a:extLst>
                <a:ext uri="{28A0092B-C50C-407E-A947-70E740481C1C}">
                  <a14:useLocalDpi xmlns:a14="http://schemas.microsoft.com/office/drawing/2010/main" val="0"/>
                </a:ext>
              </a:extLst>
            </a:blip>
            <a:srcRect r="84488" b="72678"/>
            <a:stretch/>
          </p:blipFill>
          <p:spPr>
            <a:xfrm>
              <a:off x="1706690" y="1467408"/>
              <a:ext cx="1047367" cy="1474911"/>
            </a:xfrm>
            <a:prstGeom prst="rect">
              <a:avLst/>
            </a:prstGeom>
          </p:spPr>
        </p:pic>
      </p:grpSp>
      <p:pic>
        <p:nvPicPr>
          <p:cNvPr id="27" name="Afbeelding 26"/>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86171" b="73250"/>
          <a:stretch/>
        </p:blipFill>
        <p:spPr>
          <a:xfrm>
            <a:off x="7740352" y="0"/>
            <a:ext cx="1011758" cy="1564666"/>
          </a:xfrm>
          <a:prstGeom prst="rect">
            <a:avLst/>
          </a:prstGeom>
        </p:spPr>
      </p:pic>
    </p:spTree>
    <p:extLst>
      <p:ext uri="{BB962C8B-B14F-4D97-AF65-F5344CB8AC3E}">
        <p14:creationId xmlns:p14="http://schemas.microsoft.com/office/powerpoint/2010/main" val="19923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Lijnvolger strategie</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11</a:t>
            </a:fld>
            <a:endParaRPr lang="nl-BE"/>
          </a:p>
        </p:txBody>
      </p:sp>
      <p:sp>
        <p:nvSpPr>
          <p:cNvPr id="7" name="Rechthoek 6"/>
          <p:cNvSpPr/>
          <p:nvPr/>
        </p:nvSpPr>
        <p:spPr>
          <a:xfrm>
            <a:off x="1767617" y="2132856"/>
            <a:ext cx="1728192" cy="3456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a:p>
        </p:txBody>
      </p:sp>
      <p:sp>
        <p:nvSpPr>
          <p:cNvPr id="8" name="Afgeronde rechthoek 7"/>
          <p:cNvSpPr/>
          <p:nvPr/>
        </p:nvSpPr>
        <p:spPr>
          <a:xfrm>
            <a:off x="958280" y="2992279"/>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Links</a:t>
            </a:r>
            <a:endParaRPr lang="nl-BE" sz="1600" dirty="0"/>
          </a:p>
        </p:txBody>
      </p:sp>
      <p:sp>
        <p:nvSpPr>
          <p:cNvPr id="9" name="Afgeronde rechthoek 8"/>
          <p:cNvSpPr/>
          <p:nvPr/>
        </p:nvSpPr>
        <p:spPr>
          <a:xfrm>
            <a:off x="1894384" y="2996952"/>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Rechts</a:t>
            </a:r>
            <a:endParaRPr lang="nl-BE" sz="1600" dirty="0"/>
          </a:p>
        </p:txBody>
      </p:sp>
      <p:sp>
        <p:nvSpPr>
          <p:cNvPr id="10" name="Afgeronde rechthoek 9"/>
          <p:cNvSpPr/>
          <p:nvPr/>
        </p:nvSpPr>
        <p:spPr>
          <a:xfrm>
            <a:off x="94184" y="2128183"/>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Links</a:t>
            </a:r>
            <a:endParaRPr lang="nl-BE" sz="1600" dirty="0"/>
          </a:p>
        </p:txBody>
      </p:sp>
      <p:sp>
        <p:nvSpPr>
          <p:cNvPr id="11" name="Afgeronde rechthoek 10"/>
          <p:cNvSpPr/>
          <p:nvPr/>
        </p:nvSpPr>
        <p:spPr>
          <a:xfrm>
            <a:off x="1030288" y="2132856"/>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Rechts</a:t>
            </a:r>
            <a:endParaRPr lang="nl-BE" sz="1600" dirty="0"/>
          </a:p>
        </p:txBody>
      </p:sp>
      <p:sp>
        <p:nvSpPr>
          <p:cNvPr id="12" name="Afgeronde rechthoek 11"/>
          <p:cNvSpPr/>
          <p:nvPr/>
        </p:nvSpPr>
        <p:spPr>
          <a:xfrm>
            <a:off x="1826305" y="3928383"/>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Links</a:t>
            </a:r>
            <a:endParaRPr lang="nl-BE" sz="1600" dirty="0"/>
          </a:p>
        </p:txBody>
      </p:sp>
      <p:sp>
        <p:nvSpPr>
          <p:cNvPr id="13" name="Afgeronde rechthoek 12"/>
          <p:cNvSpPr/>
          <p:nvPr/>
        </p:nvSpPr>
        <p:spPr>
          <a:xfrm>
            <a:off x="2762409" y="3933056"/>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Rechts</a:t>
            </a:r>
            <a:endParaRPr lang="nl-BE" sz="1600" dirty="0"/>
          </a:p>
        </p:txBody>
      </p:sp>
      <p:sp>
        <p:nvSpPr>
          <p:cNvPr id="14" name="Afgeronde rechthoek 13"/>
          <p:cNvSpPr/>
          <p:nvPr/>
        </p:nvSpPr>
        <p:spPr>
          <a:xfrm>
            <a:off x="2686472" y="4864487"/>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dirty="0" smtClean="0"/>
              <a:t>Links</a:t>
            </a:r>
            <a:endParaRPr lang="nl-BE" sz="1600" dirty="0"/>
          </a:p>
        </p:txBody>
      </p:sp>
      <p:sp>
        <p:nvSpPr>
          <p:cNvPr id="15" name="Afgeronde rechthoek 14"/>
          <p:cNvSpPr/>
          <p:nvPr/>
        </p:nvSpPr>
        <p:spPr>
          <a:xfrm>
            <a:off x="3622576" y="4869160"/>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Rechts</a:t>
            </a:r>
            <a:endParaRPr lang="nl-BE" sz="1600" dirty="0"/>
          </a:p>
        </p:txBody>
      </p:sp>
      <p:sp>
        <p:nvSpPr>
          <p:cNvPr id="16" name="Tekstvak 15"/>
          <p:cNvSpPr txBox="1"/>
          <p:nvPr/>
        </p:nvSpPr>
        <p:spPr>
          <a:xfrm>
            <a:off x="130188" y="1628800"/>
            <a:ext cx="1656184" cy="369332"/>
          </a:xfrm>
          <a:prstGeom prst="rect">
            <a:avLst/>
          </a:prstGeom>
          <a:noFill/>
        </p:spPr>
        <p:txBody>
          <a:bodyPr wrap="square" rtlCol="0">
            <a:spAutoFit/>
          </a:bodyPr>
          <a:lstStyle/>
          <a:p>
            <a:r>
              <a:rPr lang="nl-BE" dirty="0" smtClean="0"/>
              <a:t>Witte achtergrond</a:t>
            </a:r>
            <a:endParaRPr lang="nl-BE" dirty="0"/>
          </a:p>
        </p:txBody>
      </p:sp>
      <p:sp>
        <p:nvSpPr>
          <p:cNvPr id="17" name="Tekstvak 16"/>
          <p:cNvSpPr txBox="1"/>
          <p:nvPr/>
        </p:nvSpPr>
        <p:spPr>
          <a:xfrm>
            <a:off x="1839625" y="1634343"/>
            <a:ext cx="1656184" cy="369332"/>
          </a:xfrm>
          <a:prstGeom prst="rect">
            <a:avLst/>
          </a:prstGeom>
          <a:noFill/>
        </p:spPr>
        <p:txBody>
          <a:bodyPr wrap="square" rtlCol="0">
            <a:spAutoFit/>
          </a:bodyPr>
          <a:lstStyle/>
          <a:p>
            <a:r>
              <a:rPr lang="nl-BE" dirty="0" smtClean="0"/>
              <a:t>Zwarte lijn	</a:t>
            </a:r>
            <a:endParaRPr lang="nl-BE" dirty="0"/>
          </a:p>
        </p:txBody>
      </p:sp>
      <p:sp>
        <p:nvSpPr>
          <p:cNvPr id="18" name="Tekstvak 17"/>
          <p:cNvSpPr txBox="1"/>
          <p:nvPr/>
        </p:nvSpPr>
        <p:spPr>
          <a:xfrm>
            <a:off x="4606171" y="1351801"/>
            <a:ext cx="4104456" cy="923330"/>
          </a:xfrm>
          <a:prstGeom prst="rect">
            <a:avLst/>
          </a:prstGeom>
          <a:noFill/>
        </p:spPr>
        <p:txBody>
          <a:bodyPr wrap="square" rtlCol="0">
            <a:spAutoFit/>
          </a:bodyPr>
          <a:lstStyle/>
          <a:p>
            <a:r>
              <a:rPr lang="nl-BE" dirty="0" smtClean="0"/>
              <a:t>Bij het </a:t>
            </a:r>
            <a:r>
              <a:rPr lang="nl-BE" dirty="0" err="1" smtClean="0"/>
              <a:t>lijnvolgen</a:t>
            </a:r>
            <a:r>
              <a:rPr lang="nl-BE" dirty="0" smtClean="0"/>
              <a:t> met twee sensoren volgen we eigenlijk de linkse zijkant van de lijn. We hebben 4 mogelijke situaties:</a:t>
            </a:r>
          </a:p>
        </p:txBody>
      </p:sp>
      <p:graphicFrame>
        <p:nvGraphicFramePr>
          <p:cNvPr id="19" name="Tabel 18"/>
          <p:cNvGraphicFramePr>
            <a:graphicFrameLocks noGrp="1"/>
          </p:cNvGraphicFramePr>
          <p:nvPr>
            <p:extLst>
              <p:ext uri="{D42A27DB-BD31-4B8C-83A1-F6EECF244321}">
                <p14:modId xmlns:p14="http://schemas.microsoft.com/office/powerpoint/2010/main" val="1250629229"/>
              </p:ext>
            </p:extLst>
          </p:nvPr>
        </p:nvGraphicFramePr>
        <p:xfrm>
          <a:off x="4580465" y="2379196"/>
          <a:ext cx="4439816" cy="3205480"/>
        </p:xfrm>
        <a:graphic>
          <a:graphicData uri="http://schemas.openxmlformats.org/drawingml/2006/table">
            <a:tbl>
              <a:tblPr firstRow="1" bandRow="1">
                <a:tableStyleId>{5C22544A-7EE6-4342-B048-85BDC9FD1C3A}</a:tableStyleId>
              </a:tblPr>
              <a:tblGrid>
                <a:gridCol w="288032"/>
                <a:gridCol w="1648834"/>
                <a:gridCol w="2502950"/>
              </a:tblGrid>
              <a:tr h="370840">
                <a:tc>
                  <a:txBody>
                    <a:bodyPr/>
                    <a:lstStyle/>
                    <a:p>
                      <a:endParaRPr lang="nl-BE" dirty="0"/>
                    </a:p>
                  </a:txBody>
                  <a:tcPr/>
                </a:tc>
                <a:tc>
                  <a:txBody>
                    <a:bodyPr/>
                    <a:lstStyle/>
                    <a:p>
                      <a:r>
                        <a:rPr lang="nl-BE" dirty="0" smtClean="0"/>
                        <a:t>Meting</a:t>
                      </a:r>
                      <a:endParaRPr lang="nl-BE" dirty="0"/>
                    </a:p>
                  </a:txBody>
                  <a:tcPr/>
                </a:tc>
                <a:tc>
                  <a:txBody>
                    <a:bodyPr/>
                    <a:lstStyle/>
                    <a:p>
                      <a:r>
                        <a:rPr lang="nl-BE" dirty="0" smtClean="0"/>
                        <a:t>Aktie</a:t>
                      </a:r>
                      <a:endParaRPr lang="nl-BE" dirty="0"/>
                    </a:p>
                  </a:txBody>
                  <a:tcPr/>
                </a:tc>
              </a:tr>
              <a:tr h="370840">
                <a:tc>
                  <a:txBody>
                    <a:bodyPr/>
                    <a:lstStyle/>
                    <a:p>
                      <a:r>
                        <a:rPr lang="nl-BE" dirty="0" smtClean="0"/>
                        <a:t>1</a:t>
                      </a:r>
                      <a:endParaRPr lang="nl-BE" dirty="0"/>
                    </a:p>
                  </a:txBody>
                  <a:tcPr/>
                </a:tc>
                <a:tc>
                  <a:txBody>
                    <a:bodyPr/>
                    <a:lstStyle/>
                    <a:p>
                      <a:r>
                        <a:rPr lang="nl-BE" dirty="0" smtClean="0">
                          <a:solidFill>
                            <a:schemeClr val="accent5"/>
                          </a:solidFill>
                        </a:rPr>
                        <a:t>Beide sensoren ‘zien’ wit </a:t>
                      </a:r>
                      <a:endParaRPr lang="nl-BE" dirty="0">
                        <a:solidFill>
                          <a:schemeClr val="accent5"/>
                        </a:solidFill>
                      </a:endParaRPr>
                    </a:p>
                  </a:txBody>
                  <a:tcPr/>
                </a:tc>
                <a:tc>
                  <a:txBody>
                    <a:bodyPr/>
                    <a:lstStyle/>
                    <a:p>
                      <a:r>
                        <a:rPr lang="nl-BE" dirty="0" smtClean="0">
                          <a:solidFill>
                            <a:schemeClr val="accent5"/>
                          </a:solidFill>
                        </a:rPr>
                        <a:t>naar rechts bijsturen om terug op de lijn te komen</a:t>
                      </a:r>
                      <a:endParaRPr lang="nl-BE" dirty="0">
                        <a:solidFill>
                          <a:schemeClr val="accent5"/>
                        </a:solidFill>
                      </a:endParaRPr>
                    </a:p>
                  </a:txBody>
                  <a:tcPr/>
                </a:tc>
              </a:tr>
              <a:tr h="370840">
                <a:tc>
                  <a:txBody>
                    <a:bodyPr/>
                    <a:lstStyle/>
                    <a:p>
                      <a:r>
                        <a:rPr lang="nl-BE" dirty="0" smtClean="0"/>
                        <a:t>2</a:t>
                      </a:r>
                      <a:endParaRPr lang="nl-BE" dirty="0"/>
                    </a:p>
                  </a:txBody>
                  <a:tcPr/>
                </a:tc>
                <a:tc>
                  <a:txBody>
                    <a:bodyPr/>
                    <a:lstStyle/>
                    <a:p>
                      <a:r>
                        <a:rPr lang="nl-BE" dirty="0" smtClean="0">
                          <a:solidFill>
                            <a:srgbClr val="00B050"/>
                          </a:solidFill>
                        </a:rPr>
                        <a:t>L ziet wit en rechts ziet zwart </a:t>
                      </a:r>
                      <a:endParaRPr lang="nl-BE" dirty="0">
                        <a:solidFill>
                          <a:srgbClr val="00B050"/>
                        </a:solidFill>
                      </a:endParaRPr>
                    </a:p>
                  </a:txBody>
                  <a:tcPr/>
                </a:tc>
                <a:tc>
                  <a:txBody>
                    <a:bodyPr/>
                    <a:lstStyle/>
                    <a:p>
                      <a:r>
                        <a:rPr lang="nl-BE" dirty="0" smtClean="0">
                          <a:solidFill>
                            <a:srgbClr val="00B050"/>
                          </a:solidFill>
                        </a:rPr>
                        <a:t>dit is de ideale positie – we rijden recht vooruit</a:t>
                      </a:r>
                      <a:endParaRPr lang="nl-BE" dirty="0">
                        <a:solidFill>
                          <a:srgbClr val="00B050"/>
                        </a:solidFill>
                      </a:endParaRPr>
                    </a:p>
                  </a:txBody>
                  <a:tcPr/>
                </a:tc>
              </a:tr>
              <a:tr h="370840">
                <a:tc>
                  <a:txBody>
                    <a:bodyPr/>
                    <a:lstStyle/>
                    <a:p>
                      <a:r>
                        <a:rPr lang="nl-BE" dirty="0" smtClean="0"/>
                        <a:t>3</a:t>
                      </a:r>
                      <a:endParaRPr lang="nl-BE" dirty="0"/>
                    </a:p>
                  </a:txBody>
                  <a:tcPr/>
                </a:tc>
                <a:tc>
                  <a:txBody>
                    <a:bodyPr/>
                    <a:lstStyle/>
                    <a:p>
                      <a:r>
                        <a:rPr lang="nl-BE" dirty="0" smtClean="0">
                          <a:solidFill>
                            <a:schemeClr val="accent5"/>
                          </a:solidFill>
                        </a:rPr>
                        <a:t>Beide sensoren zien zwart </a:t>
                      </a:r>
                      <a:endParaRPr lang="nl-BE" dirty="0">
                        <a:solidFill>
                          <a:schemeClr val="accent5"/>
                        </a:solidFill>
                      </a:endParaRPr>
                    </a:p>
                  </a:txBody>
                  <a:tcPr/>
                </a:tc>
                <a:tc>
                  <a:txBody>
                    <a:bodyPr/>
                    <a:lstStyle/>
                    <a:p>
                      <a:r>
                        <a:rPr lang="nl-BE" dirty="0" smtClean="0">
                          <a:solidFill>
                            <a:schemeClr val="accent5"/>
                          </a:solidFill>
                        </a:rPr>
                        <a:t>we zitten te veel naar rechts en moeten dus naar links bijsturen</a:t>
                      </a:r>
                      <a:endParaRPr lang="nl-BE" dirty="0">
                        <a:solidFill>
                          <a:schemeClr val="accent5"/>
                        </a:solidFill>
                      </a:endParaRPr>
                    </a:p>
                  </a:txBody>
                  <a:tcPr/>
                </a:tc>
              </a:tr>
              <a:tr h="370840">
                <a:tc>
                  <a:txBody>
                    <a:bodyPr/>
                    <a:lstStyle/>
                    <a:p>
                      <a:r>
                        <a:rPr lang="nl-BE" dirty="0" smtClean="0"/>
                        <a:t>4</a:t>
                      </a:r>
                      <a:endParaRPr lang="nl-BE" dirty="0"/>
                    </a:p>
                  </a:txBody>
                  <a:tcPr/>
                </a:tc>
                <a:tc>
                  <a:txBody>
                    <a:bodyPr/>
                    <a:lstStyle/>
                    <a:p>
                      <a:r>
                        <a:rPr lang="nl-BE" dirty="0" smtClean="0">
                          <a:solidFill>
                            <a:srgbClr val="FF0000"/>
                          </a:solidFill>
                        </a:rPr>
                        <a:t>L ziet zwart en R ziet wit</a:t>
                      </a:r>
                      <a:endParaRPr lang="nl-BE"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dirty="0" smtClean="0">
                          <a:solidFill>
                            <a:srgbClr val="FF0000"/>
                          </a:solidFill>
                        </a:rPr>
                        <a:t>we zitten veel te veel naar rechts en moeten dus naar links bijsturen</a:t>
                      </a:r>
                      <a:endParaRPr lang="nl-BE" dirty="0">
                        <a:solidFill>
                          <a:srgbClr val="FF0000"/>
                        </a:solidFill>
                      </a:endParaRPr>
                    </a:p>
                  </a:txBody>
                  <a:tcPr/>
                </a:tc>
              </a:tr>
            </a:tbl>
          </a:graphicData>
        </a:graphic>
      </p:graphicFrame>
    </p:spTree>
    <p:extLst>
      <p:ext uri="{BB962C8B-B14F-4D97-AF65-F5344CB8AC3E}">
        <p14:creationId xmlns:p14="http://schemas.microsoft.com/office/powerpoint/2010/main" val="368856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oelichting met afgeronde rechthoek 21"/>
          <p:cNvSpPr/>
          <p:nvPr/>
        </p:nvSpPr>
        <p:spPr>
          <a:xfrm>
            <a:off x="125933" y="770370"/>
            <a:ext cx="4016074" cy="360040"/>
          </a:xfrm>
          <a:prstGeom prst="wedgeRoundRectCallout">
            <a:avLst>
              <a:gd name="adj1" fmla="val -35939"/>
              <a:gd name="adj2" fmla="val 318588"/>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457200" y="274638"/>
            <a:ext cx="8229600" cy="490066"/>
          </a:xfrm>
        </p:spPr>
        <p:txBody>
          <a:bodyPr>
            <a:normAutofit fontScale="90000"/>
          </a:bodyPr>
          <a:lstStyle/>
          <a:p>
            <a:r>
              <a:rPr lang="nl-BE" dirty="0" smtClean="0"/>
              <a:t>Lijnvolger strategie</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12</a:t>
            </a:fld>
            <a:endParaRPr lang="nl-BE"/>
          </a:p>
        </p:txBody>
      </p:sp>
      <p:grpSp>
        <p:nvGrpSpPr>
          <p:cNvPr id="19" name="Groep 18"/>
          <p:cNvGrpSpPr/>
          <p:nvPr/>
        </p:nvGrpSpPr>
        <p:grpSpPr>
          <a:xfrm>
            <a:off x="94183" y="2066236"/>
            <a:ext cx="2831571" cy="3883044"/>
            <a:chOff x="94184" y="2207584"/>
            <a:chExt cx="4248472" cy="3813704"/>
          </a:xfrm>
        </p:grpSpPr>
        <p:sp>
          <p:nvSpPr>
            <p:cNvPr id="7" name="Rechthoek 6"/>
            <p:cNvSpPr/>
            <p:nvPr/>
          </p:nvSpPr>
          <p:spPr>
            <a:xfrm>
              <a:off x="1767617" y="2564904"/>
              <a:ext cx="1728192" cy="34563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l-BE" sz="900">
                <a:solidFill>
                  <a:schemeClr val="tx1"/>
                </a:solidFill>
              </a:endParaRPr>
            </a:p>
          </p:txBody>
        </p:sp>
        <p:sp>
          <p:nvSpPr>
            <p:cNvPr id="8" name="Afgeronde rechthoek 7"/>
            <p:cNvSpPr/>
            <p:nvPr/>
          </p:nvSpPr>
          <p:spPr>
            <a:xfrm>
              <a:off x="958280" y="3424327"/>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800" dirty="0" smtClean="0">
                  <a:solidFill>
                    <a:schemeClr val="tx1"/>
                  </a:solidFill>
                </a:rPr>
                <a:t>Links</a:t>
              </a:r>
              <a:endParaRPr lang="nl-BE" sz="800" dirty="0">
                <a:solidFill>
                  <a:schemeClr val="tx1"/>
                </a:solidFill>
              </a:endParaRPr>
            </a:p>
          </p:txBody>
        </p:sp>
        <p:sp>
          <p:nvSpPr>
            <p:cNvPr id="9" name="Afgeronde rechthoek 8"/>
            <p:cNvSpPr/>
            <p:nvPr/>
          </p:nvSpPr>
          <p:spPr>
            <a:xfrm>
              <a:off x="1894384" y="3429000"/>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Rechts</a:t>
              </a:r>
              <a:endParaRPr lang="nl-BE" sz="800" dirty="0">
                <a:solidFill>
                  <a:schemeClr val="tx1"/>
                </a:solidFill>
              </a:endParaRPr>
            </a:p>
          </p:txBody>
        </p:sp>
        <p:sp>
          <p:nvSpPr>
            <p:cNvPr id="10" name="Afgeronde rechthoek 9"/>
            <p:cNvSpPr/>
            <p:nvPr/>
          </p:nvSpPr>
          <p:spPr>
            <a:xfrm>
              <a:off x="94184" y="2560231"/>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800" dirty="0" smtClean="0">
                  <a:solidFill>
                    <a:schemeClr val="tx1"/>
                  </a:solidFill>
                </a:rPr>
                <a:t>Links</a:t>
              </a:r>
              <a:endParaRPr lang="nl-BE" sz="800" dirty="0">
                <a:solidFill>
                  <a:schemeClr val="tx1"/>
                </a:solidFill>
              </a:endParaRPr>
            </a:p>
          </p:txBody>
        </p:sp>
        <p:sp>
          <p:nvSpPr>
            <p:cNvPr id="11" name="Afgeronde rechthoek 10"/>
            <p:cNvSpPr/>
            <p:nvPr/>
          </p:nvSpPr>
          <p:spPr>
            <a:xfrm>
              <a:off x="1030288" y="2564904"/>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800" dirty="0" smtClean="0">
                  <a:solidFill>
                    <a:schemeClr val="tx1"/>
                  </a:solidFill>
                </a:rPr>
                <a:t>Rechts</a:t>
              </a:r>
              <a:endParaRPr lang="nl-BE" sz="800" dirty="0">
                <a:solidFill>
                  <a:schemeClr val="tx1"/>
                </a:solidFill>
              </a:endParaRPr>
            </a:p>
          </p:txBody>
        </p:sp>
        <p:sp>
          <p:nvSpPr>
            <p:cNvPr id="12" name="Afgeronde rechthoek 11"/>
            <p:cNvSpPr/>
            <p:nvPr/>
          </p:nvSpPr>
          <p:spPr>
            <a:xfrm>
              <a:off x="1826305" y="4360431"/>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Links</a:t>
              </a:r>
              <a:endParaRPr lang="nl-BE" sz="800" dirty="0">
                <a:solidFill>
                  <a:schemeClr val="tx1"/>
                </a:solidFill>
              </a:endParaRPr>
            </a:p>
          </p:txBody>
        </p:sp>
        <p:sp>
          <p:nvSpPr>
            <p:cNvPr id="13" name="Afgeronde rechthoek 12"/>
            <p:cNvSpPr/>
            <p:nvPr/>
          </p:nvSpPr>
          <p:spPr>
            <a:xfrm>
              <a:off x="2762409" y="4365104"/>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Rechts</a:t>
              </a:r>
              <a:endParaRPr lang="nl-BE" sz="800" dirty="0">
                <a:solidFill>
                  <a:schemeClr val="tx1"/>
                </a:solidFill>
              </a:endParaRPr>
            </a:p>
          </p:txBody>
        </p:sp>
        <p:sp>
          <p:nvSpPr>
            <p:cNvPr id="14" name="Afgeronde rechthoek 13"/>
            <p:cNvSpPr/>
            <p:nvPr/>
          </p:nvSpPr>
          <p:spPr>
            <a:xfrm>
              <a:off x="2686472" y="5296535"/>
              <a:ext cx="720080"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Links</a:t>
              </a:r>
              <a:endParaRPr lang="nl-BE" sz="800" dirty="0">
                <a:solidFill>
                  <a:schemeClr val="tx1"/>
                </a:solidFill>
              </a:endParaRPr>
            </a:p>
          </p:txBody>
        </p:sp>
        <p:sp>
          <p:nvSpPr>
            <p:cNvPr id="15" name="Afgeronde rechthoek 14"/>
            <p:cNvSpPr/>
            <p:nvPr/>
          </p:nvSpPr>
          <p:spPr>
            <a:xfrm>
              <a:off x="3622576" y="5301208"/>
              <a:ext cx="720080" cy="3600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800" dirty="0" smtClean="0">
                  <a:solidFill>
                    <a:schemeClr val="tx1"/>
                  </a:solidFill>
                </a:rPr>
                <a:t>Rechts</a:t>
              </a:r>
              <a:endParaRPr lang="nl-BE" sz="800" dirty="0">
                <a:solidFill>
                  <a:schemeClr val="tx1"/>
                </a:solidFill>
              </a:endParaRPr>
            </a:p>
          </p:txBody>
        </p:sp>
        <p:sp>
          <p:nvSpPr>
            <p:cNvPr id="16" name="Tekstvak 15"/>
            <p:cNvSpPr txBox="1"/>
            <p:nvPr/>
          </p:nvSpPr>
          <p:spPr>
            <a:xfrm>
              <a:off x="130187" y="2207584"/>
              <a:ext cx="1656184" cy="272053"/>
            </a:xfrm>
            <a:prstGeom prst="rect">
              <a:avLst/>
            </a:prstGeom>
            <a:noFill/>
          </p:spPr>
          <p:txBody>
            <a:bodyPr wrap="square" rtlCol="0">
              <a:spAutoFit/>
            </a:bodyPr>
            <a:lstStyle/>
            <a:p>
              <a:r>
                <a:rPr lang="nl-BE" sz="1200" dirty="0" smtClean="0"/>
                <a:t>Witte achtergrond</a:t>
              </a:r>
              <a:endParaRPr lang="nl-BE" sz="1200" dirty="0"/>
            </a:p>
          </p:txBody>
        </p:sp>
        <p:sp>
          <p:nvSpPr>
            <p:cNvPr id="17" name="Tekstvak 16"/>
            <p:cNvSpPr txBox="1"/>
            <p:nvPr/>
          </p:nvSpPr>
          <p:spPr>
            <a:xfrm>
              <a:off x="1839624" y="2213128"/>
              <a:ext cx="1656184" cy="272053"/>
            </a:xfrm>
            <a:prstGeom prst="rect">
              <a:avLst/>
            </a:prstGeom>
            <a:noFill/>
          </p:spPr>
          <p:txBody>
            <a:bodyPr wrap="square" rtlCol="0">
              <a:spAutoFit/>
            </a:bodyPr>
            <a:lstStyle/>
            <a:p>
              <a:r>
                <a:rPr lang="nl-BE" sz="1200" dirty="0" smtClean="0"/>
                <a:t>Zwarte lijn	</a:t>
              </a:r>
              <a:endParaRPr lang="nl-BE" sz="1200" dirty="0"/>
            </a:p>
          </p:txBody>
        </p:sp>
      </p:grpSp>
      <p:sp>
        <p:nvSpPr>
          <p:cNvPr id="18" name="Toelichting met afgeronde rechthoek 17"/>
          <p:cNvSpPr/>
          <p:nvPr/>
        </p:nvSpPr>
        <p:spPr>
          <a:xfrm>
            <a:off x="1318320" y="1353898"/>
            <a:ext cx="4016074" cy="360040"/>
          </a:xfrm>
          <a:prstGeom prst="wedgeRoundRectCallout">
            <a:avLst>
              <a:gd name="adj1" fmla="val -36377"/>
              <a:gd name="adj2" fmla="val 228233"/>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075" name="Picture 3"/>
          <p:cNvPicPr>
            <a:picLocks noChangeAspect="1" noChangeArrowheads="1"/>
          </p:cNvPicPr>
          <p:nvPr/>
        </p:nvPicPr>
        <p:blipFill>
          <a:blip r:embed="rId2">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138470" y="776794"/>
            <a:ext cx="3929474"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1318320" y="1319046"/>
            <a:ext cx="3902219" cy="428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2925755" y="2028388"/>
            <a:ext cx="6061766" cy="420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al 26"/>
          <p:cNvSpPr/>
          <p:nvPr/>
        </p:nvSpPr>
        <p:spPr>
          <a:xfrm>
            <a:off x="7236296" y="3622005"/>
            <a:ext cx="432048" cy="391511"/>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2400" b="1" dirty="0" smtClean="0"/>
              <a:t>?</a:t>
            </a:r>
            <a:endParaRPr lang="nl-BE" sz="2400" b="1" dirty="0"/>
          </a:p>
        </p:txBody>
      </p:sp>
      <p:sp>
        <p:nvSpPr>
          <p:cNvPr id="28" name="Ovaal 27"/>
          <p:cNvSpPr/>
          <p:nvPr/>
        </p:nvSpPr>
        <p:spPr>
          <a:xfrm>
            <a:off x="7236296" y="4572248"/>
            <a:ext cx="432048" cy="391511"/>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2400" b="1" dirty="0" smtClean="0"/>
              <a:t>?</a:t>
            </a:r>
            <a:endParaRPr lang="nl-BE" sz="2400" b="1" dirty="0"/>
          </a:p>
        </p:txBody>
      </p:sp>
      <p:sp>
        <p:nvSpPr>
          <p:cNvPr id="29" name="Ovaal 28"/>
          <p:cNvSpPr/>
          <p:nvPr/>
        </p:nvSpPr>
        <p:spPr>
          <a:xfrm>
            <a:off x="7239417" y="5577936"/>
            <a:ext cx="432048" cy="391511"/>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2400" b="1" dirty="0" smtClean="0"/>
              <a:t>?</a:t>
            </a:r>
            <a:endParaRPr lang="nl-BE" sz="2400" b="1" dirty="0"/>
          </a:p>
        </p:txBody>
      </p:sp>
      <p:sp>
        <p:nvSpPr>
          <p:cNvPr id="20" name="Tekstvak 19"/>
          <p:cNvSpPr txBox="1"/>
          <p:nvPr/>
        </p:nvSpPr>
        <p:spPr>
          <a:xfrm>
            <a:off x="5480484" y="776794"/>
            <a:ext cx="3384376" cy="923330"/>
          </a:xfrm>
          <a:prstGeom prst="rect">
            <a:avLst/>
          </a:prstGeom>
          <a:noFill/>
        </p:spPr>
        <p:txBody>
          <a:bodyPr wrap="square" rtlCol="0">
            <a:spAutoFit/>
          </a:bodyPr>
          <a:lstStyle/>
          <a:p>
            <a:r>
              <a:rPr lang="nl-BE" dirty="0" smtClean="0"/>
              <a:t>Onderstaand programma geeft mooi de structuur weer, maar is onvolledig…kan jij dit verder aanvullen?</a:t>
            </a:r>
            <a:endParaRPr lang="nl-BE" dirty="0"/>
          </a:p>
        </p:txBody>
      </p:sp>
      <p:sp>
        <p:nvSpPr>
          <p:cNvPr id="31" name="Ovaal 30"/>
          <p:cNvSpPr/>
          <p:nvPr/>
        </p:nvSpPr>
        <p:spPr>
          <a:xfrm>
            <a:off x="7172672" y="1356154"/>
            <a:ext cx="432048" cy="391511"/>
          </a:xfrm>
          <a:prstGeom prst="ellipse">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2400" b="1" dirty="0" smtClean="0"/>
              <a:t>?</a:t>
            </a:r>
            <a:endParaRPr lang="nl-BE" sz="2400" b="1" dirty="0"/>
          </a:p>
        </p:txBody>
      </p:sp>
    </p:spTree>
    <p:extLst>
      <p:ext uri="{BB962C8B-B14F-4D97-AF65-F5344CB8AC3E}">
        <p14:creationId xmlns:p14="http://schemas.microsoft.com/office/powerpoint/2010/main" val="249172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nl-BE" dirty="0" smtClean="0"/>
              <a:t>Uitdagingen lijnvolger</a:t>
            </a:r>
            <a:endParaRPr lang="nl-BE" dirty="0"/>
          </a:p>
        </p:txBody>
      </p:sp>
      <p:sp>
        <p:nvSpPr>
          <p:cNvPr id="3" name="Tijdelijke aanduiding voor inhoud 2"/>
          <p:cNvSpPr>
            <a:spLocks noGrp="1"/>
          </p:cNvSpPr>
          <p:nvPr>
            <p:ph idx="1"/>
          </p:nvPr>
        </p:nvSpPr>
        <p:spPr>
          <a:xfrm>
            <a:off x="3779912" y="1600200"/>
            <a:ext cx="4906888" cy="4525963"/>
          </a:xfrm>
        </p:spPr>
        <p:txBody>
          <a:bodyPr>
            <a:normAutofit lnSpcReduction="10000"/>
          </a:bodyPr>
          <a:lstStyle/>
          <a:p>
            <a:r>
              <a:rPr lang="nl-BE" dirty="0" smtClean="0"/>
              <a:t>Niet elke lijn is even makkelijk om te volgen. Bij een parcours met meer bochten zal je de snelheid moeten verlagen. Test dit proefondervindelijk uit.</a:t>
            </a:r>
          </a:p>
          <a:p>
            <a:r>
              <a:rPr lang="nl-BE" dirty="0" smtClean="0"/>
              <a:t>Kan jij een programma maken dat de 3 lijnparcours kan volgen langs de binnenkant en langs de buitenkant?</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13</a:t>
            </a:fld>
            <a:endParaRPr lang="nl-B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580" y="3276408"/>
            <a:ext cx="2852573" cy="1462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580" y="4868607"/>
            <a:ext cx="2852573" cy="1515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608" y="1628800"/>
            <a:ext cx="2852573" cy="149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Tijdelijke aanduiding voor inhoud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2546755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Lichtsensoren</a:t>
            </a:r>
            <a:endParaRPr lang="nl-BE" dirty="0"/>
          </a:p>
        </p:txBody>
      </p:sp>
      <p:sp>
        <p:nvSpPr>
          <p:cNvPr id="3" name="Tijdelijke aanduiding voor inhoud 2"/>
          <p:cNvSpPr>
            <a:spLocks noGrp="1"/>
          </p:cNvSpPr>
          <p:nvPr>
            <p:ph idx="1"/>
          </p:nvPr>
        </p:nvSpPr>
        <p:spPr>
          <a:xfrm>
            <a:off x="457200" y="1600200"/>
            <a:ext cx="4186808" cy="4525963"/>
          </a:xfrm>
        </p:spPr>
        <p:txBody>
          <a:bodyPr/>
          <a:lstStyle/>
          <a:p>
            <a:r>
              <a:rPr lang="nl-BE" dirty="0" smtClean="0"/>
              <a:t>De 2 lichtsensoren</a:t>
            </a:r>
          </a:p>
          <a:p>
            <a:pPr lvl="1"/>
            <a:r>
              <a:rPr lang="nl-BE" dirty="0" smtClean="0"/>
              <a:t>Zijn analoge sensoren</a:t>
            </a:r>
          </a:p>
          <a:p>
            <a:pPr lvl="1"/>
            <a:r>
              <a:rPr lang="nl-BE" dirty="0" smtClean="0"/>
              <a:t>Geven ons een meetwaarde tussen 0 en 1024</a:t>
            </a:r>
          </a:p>
          <a:p>
            <a:pPr lvl="1"/>
            <a:r>
              <a:rPr lang="nl-BE" dirty="0" smtClean="0"/>
              <a:t>Weinig licht = kleine waarde</a:t>
            </a:r>
          </a:p>
          <a:p>
            <a:pPr lvl="1"/>
            <a:r>
              <a:rPr lang="nl-BE" dirty="0" smtClean="0"/>
              <a:t>Veel licht = grote waarde</a:t>
            </a:r>
          </a:p>
          <a:p>
            <a:pPr lvl="1"/>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dirty="0" smtClean="0"/>
              <a:t>www.e2cre8.be</a:t>
            </a:r>
            <a:endParaRPr lang="nl-BE"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692260"/>
            <a:ext cx="4032448" cy="448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IJL-OMLAAG 7"/>
          <p:cNvSpPr/>
          <p:nvPr/>
        </p:nvSpPr>
        <p:spPr>
          <a:xfrm>
            <a:off x="5652120" y="1124744"/>
            <a:ext cx="576064" cy="10081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sp>
        <p:nvSpPr>
          <p:cNvPr id="9" name="PIJL-OMLAAG 8"/>
          <p:cNvSpPr/>
          <p:nvPr/>
        </p:nvSpPr>
        <p:spPr>
          <a:xfrm>
            <a:off x="7524328" y="1124744"/>
            <a:ext cx="576064" cy="100811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nl-BE"/>
          </a:p>
        </p:txBody>
      </p:sp>
      <p:pic>
        <p:nvPicPr>
          <p:cNvPr id="10" name="Afbeelding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6171" b="73250"/>
          <a:stretch/>
        </p:blipFill>
        <p:spPr>
          <a:xfrm>
            <a:off x="319882" y="44624"/>
            <a:ext cx="1011758" cy="1564666"/>
          </a:xfrm>
          <a:prstGeom prst="rect">
            <a:avLst/>
          </a:prstGeom>
        </p:spPr>
      </p:pic>
    </p:spTree>
    <p:extLst>
      <p:ext uri="{BB962C8B-B14F-4D97-AF65-F5344CB8AC3E}">
        <p14:creationId xmlns:p14="http://schemas.microsoft.com/office/powerpoint/2010/main" val="1649960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Lichtsensoren</a:t>
            </a:r>
            <a:endParaRPr lang="nl-BE" dirty="0"/>
          </a:p>
        </p:txBody>
      </p:sp>
      <p:sp>
        <p:nvSpPr>
          <p:cNvPr id="3" name="Tijdelijke aanduiding voor inhoud 2"/>
          <p:cNvSpPr>
            <a:spLocks noGrp="1"/>
          </p:cNvSpPr>
          <p:nvPr>
            <p:ph idx="1"/>
          </p:nvPr>
        </p:nvSpPr>
        <p:spPr>
          <a:xfrm>
            <a:off x="3635896" y="3592860"/>
            <a:ext cx="5050904" cy="2785747"/>
          </a:xfrm>
        </p:spPr>
        <p:txBody>
          <a:bodyPr>
            <a:normAutofit fontScale="70000" lnSpcReduction="20000"/>
          </a:bodyPr>
          <a:lstStyle/>
          <a:p>
            <a:r>
              <a:rPr lang="nl-BE" dirty="0" smtClean="0"/>
              <a:t>Dit programma leest de waarde van de linkse lichtsensor in , in de variabele LICHT_LINKS</a:t>
            </a:r>
          </a:p>
          <a:p>
            <a:r>
              <a:rPr lang="nl-BE" dirty="0" smtClean="0"/>
              <a:t>En de rechtse lichtsensor in de variabele LICHT_RECHTS</a:t>
            </a:r>
          </a:p>
          <a:p>
            <a:r>
              <a:rPr lang="nl-BE" dirty="0" smtClean="0"/>
              <a:t>Vervolgens worden deze waarden getoond op het computerscherm met het ‘</a:t>
            </a:r>
            <a:r>
              <a:rPr lang="nl-BE" dirty="0" err="1" smtClean="0"/>
              <a:t>Serial</a:t>
            </a:r>
            <a:r>
              <a:rPr lang="nl-BE" dirty="0" smtClean="0"/>
              <a:t> Monitor’ programma dat in </a:t>
            </a:r>
            <a:r>
              <a:rPr lang="nl-BE" dirty="0" err="1" smtClean="0"/>
              <a:t>Ardublock</a:t>
            </a:r>
            <a:r>
              <a:rPr lang="nl-BE" dirty="0" smtClean="0"/>
              <a:t> is ingebouwd. </a:t>
            </a:r>
            <a:r>
              <a:rPr lang="nl-BE" sz="2900" dirty="0" smtClean="0">
                <a:solidFill>
                  <a:srgbClr val="0070C0"/>
                </a:solidFill>
              </a:rPr>
              <a:t>(Soms moet je in IDE via &gt;&gt;Hulpmiddelen &gt;&gt; Poort nog wel even terug de juiste poort selecteren)</a:t>
            </a:r>
            <a:endParaRPr lang="nl-BE" sz="2900" dirty="0">
              <a:solidFill>
                <a:srgbClr val="0070C0"/>
              </a:solidFill>
            </a:endParaRPr>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15</a:t>
            </a:fld>
            <a:endParaRPr lang="nl-BE"/>
          </a:p>
        </p:txBody>
      </p:sp>
      <p:pic>
        <p:nvPicPr>
          <p:cNvPr id="1026" name="Picture 2"/>
          <p:cNvPicPr>
            <a:picLocks noChangeAspect="1" noChangeArrowheads="1"/>
          </p:cNvPicPr>
          <p:nvPr/>
        </p:nvPicPr>
        <p:blipFill>
          <a:blip r:embed="rId2">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345344" y="1268760"/>
            <a:ext cx="70294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80" y="3789040"/>
            <a:ext cx="3096344" cy="242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oelichting met afgeronde rechthoek 8"/>
          <p:cNvSpPr/>
          <p:nvPr/>
        </p:nvSpPr>
        <p:spPr>
          <a:xfrm>
            <a:off x="6948264" y="268164"/>
            <a:ext cx="1656184" cy="1624955"/>
          </a:xfrm>
          <a:prstGeom prst="wedgeRoundRectCallout">
            <a:avLst>
              <a:gd name="adj1" fmla="val -113607"/>
              <a:gd name="adj2" fmla="val 36824"/>
              <a:gd name="adj3" fmla="val 16667"/>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solidFill>
                  <a:schemeClr val="tx1"/>
                </a:solidFill>
              </a:rPr>
              <a:t>Lees de waarde van een sensor in (0-1024) en zet die in de variabele waarvoor je hier een naam kiest</a:t>
            </a:r>
            <a:endParaRPr lang="nl-BE" sz="1600" dirty="0">
              <a:solidFill>
                <a:schemeClr val="tx1"/>
              </a:solidFill>
            </a:endParaRPr>
          </a:p>
        </p:txBody>
      </p:sp>
      <p:sp>
        <p:nvSpPr>
          <p:cNvPr id="10" name="Toelichting met afgeronde rechthoek 9"/>
          <p:cNvSpPr/>
          <p:nvPr/>
        </p:nvSpPr>
        <p:spPr>
          <a:xfrm>
            <a:off x="7236296" y="2045519"/>
            <a:ext cx="1656184" cy="1095449"/>
          </a:xfrm>
          <a:prstGeom prst="wedgeRoundRectCallout">
            <a:avLst>
              <a:gd name="adj1" fmla="val -56862"/>
              <a:gd name="adj2" fmla="val -92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600" dirty="0" smtClean="0">
                <a:solidFill>
                  <a:schemeClr val="tx1"/>
                </a:solidFill>
              </a:rPr>
              <a:t>Toon deze waarden op het scherm van de PC</a:t>
            </a:r>
            <a:endParaRPr lang="nl-BE" sz="1600" dirty="0">
              <a:solidFill>
                <a:schemeClr val="tx1"/>
              </a:solidFill>
            </a:endParaRPr>
          </a:p>
        </p:txBody>
      </p:sp>
    </p:spTree>
    <p:extLst>
      <p:ext uri="{BB962C8B-B14F-4D97-AF65-F5344CB8AC3E}">
        <p14:creationId xmlns:p14="http://schemas.microsoft.com/office/powerpoint/2010/main" val="3683044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nl-BE" dirty="0" smtClean="0"/>
              <a:t>Uitdagingen Lichtsensoren</a:t>
            </a:r>
            <a:endParaRPr lang="nl-BE" dirty="0"/>
          </a:p>
        </p:txBody>
      </p:sp>
      <p:sp>
        <p:nvSpPr>
          <p:cNvPr id="3" name="Tijdelijke aanduiding voor inhoud 2"/>
          <p:cNvSpPr>
            <a:spLocks noGrp="1"/>
          </p:cNvSpPr>
          <p:nvPr>
            <p:ph idx="1"/>
          </p:nvPr>
        </p:nvSpPr>
        <p:spPr>
          <a:xfrm>
            <a:off x="395536" y="1628800"/>
            <a:ext cx="4464496" cy="4525963"/>
          </a:xfrm>
        </p:spPr>
        <p:txBody>
          <a:bodyPr>
            <a:normAutofit fontScale="85000" lnSpcReduction="20000"/>
          </a:bodyPr>
          <a:lstStyle/>
          <a:p>
            <a:pPr marL="514350" indent="-514350">
              <a:buFont typeface="+mj-lt"/>
              <a:buAutoNum type="arabicPeriod"/>
            </a:pPr>
            <a:r>
              <a:rPr lang="nl-BE" dirty="0" smtClean="0"/>
              <a:t>Zorg dat de robot een sirene laat horen als het licht in de kamer aan gaat.</a:t>
            </a:r>
          </a:p>
          <a:p>
            <a:pPr marL="514350" indent="-514350">
              <a:buFont typeface="+mj-lt"/>
              <a:buAutoNum type="arabicPeriod"/>
            </a:pPr>
            <a:r>
              <a:rPr lang="nl-BE" dirty="0" smtClean="0"/>
              <a:t>Zorg dat de robot naar links beweegt als de linkse sensor meer licht meet als de rechtse en naar rechts als de rechtse sensor meer licht meet als de linkse. De robot blijft wel steeds ter plaatse.</a:t>
            </a:r>
          </a:p>
          <a:p>
            <a:pPr marL="514350" indent="-514350">
              <a:buFont typeface="+mj-lt"/>
              <a:buAutoNum type="arabicPeriod"/>
            </a:pPr>
            <a:r>
              <a:rPr lang="nl-BE" dirty="0" smtClean="0"/>
              <a:t>Pas dit programma aan zodat de robot nu naar het licht toe beweegt.</a:t>
            </a:r>
          </a:p>
          <a:p>
            <a:pPr marL="514350" indent="-514350">
              <a:buFont typeface="+mj-lt"/>
              <a:buAutoNum type="arabicPeriod"/>
            </a:pPr>
            <a:endParaRPr lang="nl-BE" dirty="0" smtClean="0"/>
          </a:p>
          <a:p>
            <a:pPr marL="514350" indent="-514350">
              <a:buFont typeface="+mj-lt"/>
              <a:buAutoNum type="arabicPeriod"/>
            </a:pP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16</a:t>
            </a:fld>
            <a:endParaRPr lang="nl-BE"/>
          </a:p>
        </p:txBody>
      </p:sp>
      <p:pic>
        <p:nvPicPr>
          <p:cNvPr id="2050" name="Picture 2"/>
          <p:cNvPicPr>
            <a:picLocks noChangeAspect="1" noChangeArrowheads="1"/>
          </p:cNvPicPr>
          <p:nvPr/>
        </p:nvPicPr>
        <p:blipFill>
          <a:blip r:embed="rId2">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4839567" y="2780928"/>
            <a:ext cx="3057927" cy="165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4860031" y="1556792"/>
            <a:ext cx="4116685" cy="1029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Tijdelijke aanduiding voor inhoud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399451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Afstandsensor</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dirty="0" smtClean="0"/>
              <a:t>www.e2cre8.be</a:t>
            </a:r>
            <a:endParaRPr lang="nl-BE" dirty="0"/>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17</a:t>
            </a:fld>
            <a:endParaRPr lang="nl-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692260"/>
            <a:ext cx="4032448" cy="448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inhoud 2"/>
          <p:cNvSpPr>
            <a:spLocks noGrp="1"/>
          </p:cNvSpPr>
          <p:nvPr>
            <p:ph idx="1"/>
          </p:nvPr>
        </p:nvSpPr>
        <p:spPr>
          <a:xfrm>
            <a:off x="457200" y="1600200"/>
            <a:ext cx="4186808" cy="4525963"/>
          </a:xfrm>
        </p:spPr>
        <p:txBody>
          <a:bodyPr/>
          <a:lstStyle/>
          <a:p>
            <a:r>
              <a:rPr lang="nl-BE" dirty="0" smtClean="0"/>
              <a:t>De 2 afstand sensoren</a:t>
            </a:r>
          </a:p>
          <a:p>
            <a:pPr lvl="1"/>
            <a:r>
              <a:rPr lang="nl-BE" dirty="0" smtClean="0"/>
              <a:t>Zijn analoge sensoren</a:t>
            </a:r>
          </a:p>
          <a:p>
            <a:pPr lvl="1"/>
            <a:r>
              <a:rPr lang="nl-BE" dirty="0" smtClean="0"/>
              <a:t>Geven ons een meetwaarde tussen 0 en 1024</a:t>
            </a:r>
          </a:p>
          <a:p>
            <a:pPr lvl="1"/>
            <a:r>
              <a:rPr lang="nl-BE" dirty="0" smtClean="0"/>
              <a:t>Kleine afstand= kleine waarde</a:t>
            </a:r>
          </a:p>
          <a:p>
            <a:pPr lvl="1"/>
            <a:r>
              <a:rPr lang="nl-BE" dirty="0" smtClean="0"/>
              <a:t>Grote afstand= grote waarde</a:t>
            </a:r>
          </a:p>
          <a:p>
            <a:pPr lvl="1"/>
            <a:endParaRPr lang="nl-BE" dirty="0"/>
          </a:p>
        </p:txBody>
      </p:sp>
      <p:pic>
        <p:nvPicPr>
          <p:cNvPr id="9" name="Afbeelding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86171" b="73250"/>
          <a:stretch/>
        </p:blipFill>
        <p:spPr>
          <a:xfrm>
            <a:off x="107504" y="44624"/>
            <a:ext cx="1011758" cy="1564666"/>
          </a:xfrm>
          <a:prstGeom prst="rect">
            <a:avLst/>
          </a:prstGeom>
        </p:spPr>
      </p:pic>
    </p:spTree>
    <p:extLst>
      <p:ext uri="{BB962C8B-B14F-4D97-AF65-F5344CB8AC3E}">
        <p14:creationId xmlns:p14="http://schemas.microsoft.com/office/powerpoint/2010/main" val="4276455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Afstandsensor</a:t>
            </a:r>
            <a:r>
              <a:rPr lang="nl-BE" dirty="0" smtClean="0"/>
              <a:t> werking</a:t>
            </a:r>
            <a:endParaRPr lang="nl-BE" dirty="0"/>
          </a:p>
        </p:txBody>
      </p:sp>
      <p:sp>
        <p:nvSpPr>
          <p:cNvPr id="3" name="Tijdelijke aanduiding voor inhoud 2"/>
          <p:cNvSpPr>
            <a:spLocks noGrp="1"/>
          </p:cNvSpPr>
          <p:nvPr>
            <p:ph idx="1"/>
          </p:nvPr>
        </p:nvSpPr>
        <p:spPr>
          <a:xfrm>
            <a:off x="3275856" y="1600201"/>
            <a:ext cx="5410944" cy="2764904"/>
          </a:xfrm>
        </p:spPr>
        <p:txBody>
          <a:bodyPr>
            <a:normAutofit fontScale="47500" lnSpcReduction="20000"/>
          </a:bodyPr>
          <a:lstStyle/>
          <a:p>
            <a:pPr marL="514350" indent="-514350">
              <a:buFont typeface="+mj-lt"/>
              <a:buAutoNum type="arabicPeriod"/>
            </a:pPr>
            <a:r>
              <a:rPr lang="nl-BE" dirty="0" smtClean="0"/>
              <a:t>Led (9) stuurt een straal met Infrarood licht uit. (IR licht is onzichtbaar voor het menselijk oog, maar kan met sommige camera’s van </a:t>
            </a:r>
            <a:r>
              <a:rPr lang="nl-BE" dirty="0" err="1" smtClean="0"/>
              <a:t>smartphones</a:t>
            </a:r>
            <a:r>
              <a:rPr lang="nl-BE" dirty="0" smtClean="0"/>
              <a:t> wel zichtbaar gemaakt worden.)</a:t>
            </a:r>
          </a:p>
          <a:p>
            <a:pPr marL="514350" indent="-514350">
              <a:buFont typeface="+mj-lt"/>
              <a:buAutoNum type="arabicPeriod"/>
            </a:pPr>
            <a:r>
              <a:rPr lang="nl-BE" dirty="0" smtClean="0"/>
              <a:t>Het IR licht weerkaatst op een object</a:t>
            </a:r>
          </a:p>
          <a:p>
            <a:pPr marL="514350" indent="-514350">
              <a:buFont typeface="+mj-lt"/>
              <a:buAutoNum type="arabicPeriod"/>
            </a:pPr>
            <a:r>
              <a:rPr lang="nl-BE" dirty="0" smtClean="0"/>
              <a:t>Hoe dichter het object – hoe meer licht er weerkaatst.</a:t>
            </a:r>
          </a:p>
          <a:p>
            <a:pPr marL="514350" indent="-514350">
              <a:buFont typeface="+mj-lt"/>
              <a:buAutoNum type="arabicPeriod"/>
            </a:pPr>
            <a:r>
              <a:rPr lang="nl-BE" dirty="0" smtClean="0"/>
              <a:t>De Fototransistor aan (A2) meet hoeveel IR licht er ontvangen wordt. Dit is het meetsignaal dat in de processor wordt omgezet naar een waarde tussen 0 en 1024.</a:t>
            </a:r>
          </a:p>
          <a:p>
            <a:pPr marL="514350" indent="-514350">
              <a:buFont typeface="+mj-lt"/>
              <a:buAutoNum type="arabicPeriod"/>
            </a:pPr>
            <a:r>
              <a:rPr lang="nl-BE" dirty="0" smtClean="0"/>
              <a:t>Vermits een korte afstand veel weerkaatst licht en dus een grote meetwaarde tot gevolg heeft, wordt de meetwaarde in de functie van </a:t>
            </a:r>
            <a:r>
              <a:rPr lang="nl-BE" dirty="0" err="1" smtClean="0"/>
              <a:t>Ardublock</a:t>
            </a:r>
            <a:r>
              <a:rPr lang="nl-BE" dirty="0" smtClean="0"/>
              <a:t> geïnverteerd zodat de meetwaarde evenredig is met de afstand. </a:t>
            </a:r>
          </a:p>
          <a:p>
            <a:pPr marL="514350" indent="-514350">
              <a:buFont typeface="+mj-lt"/>
              <a:buAutoNum type="arabicPeriod"/>
            </a:pPr>
            <a:r>
              <a:rPr lang="nl-BE" dirty="0" smtClean="0"/>
              <a:t>Hieronder is de code te zien die achter deze </a:t>
            </a:r>
            <a:r>
              <a:rPr lang="nl-BE" dirty="0" err="1" smtClean="0"/>
              <a:t>ardublock</a:t>
            </a:r>
            <a:r>
              <a:rPr lang="nl-BE" dirty="0" smtClean="0"/>
              <a:t> zit…</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18</a:t>
            </a:fld>
            <a:endParaRPr lang="nl-BE"/>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6" t="4781" r="60147" b="73205"/>
          <a:stretch/>
        </p:blipFill>
        <p:spPr bwMode="auto">
          <a:xfrm>
            <a:off x="323528" y="1412776"/>
            <a:ext cx="2766327" cy="2270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437112"/>
            <a:ext cx="2880320" cy="1737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6372199" y="4077072"/>
            <a:ext cx="2811757" cy="61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leerling\Downloads\20170511_15302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58" r="21962" b="16342"/>
          <a:stretch/>
        </p:blipFill>
        <p:spPr bwMode="auto">
          <a:xfrm rot="5400000">
            <a:off x="741566" y="3371004"/>
            <a:ext cx="1930254" cy="2766327"/>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323528" y="5719295"/>
            <a:ext cx="2766329" cy="523220"/>
          </a:xfrm>
          <a:prstGeom prst="rect">
            <a:avLst/>
          </a:prstGeom>
          <a:noFill/>
        </p:spPr>
        <p:txBody>
          <a:bodyPr wrap="square" rtlCol="0">
            <a:spAutoFit/>
          </a:bodyPr>
          <a:lstStyle/>
          <a:p>
            <a:r>
              <a:rPr lang="nl-BE" sz="1400" dirty="0" smtClean="0"/>
              <a:t>Beeld van IR licht – genomen met camera van </a:t>
            </a:r>
            <a:r>
              <a:rPr lang="nl-BE" sz="1400" dirty="0"/>
              <a:t>S</a:t>
            </a:r>
            <a:r>
              <a:rPr lang="nl-BE" sz="1400" dirty="0" smtClean="0"/>
              <a:t>amsung </a:t>
            </a:r>
            <a:r>
              <a:rPr lang="nl-BE" sz="1400" dirty="0" err="1" smtClean="0"/>
              <a:t>smartphone</a:t>
            </a:r>
            <a:endParaRPr lang="nl-BE" sz="1400" dirty="0"/>
          </a:p>
        </p:txBody>
      </p:sp>
      <p:grpSp>
        <p:nvGrpSpPr>
          <p:cNvPr id="10" name="Groep 9"/>
          <p:cNvGrpSpPr/>
          <p:nvPr/>
        </p:nvGrpSpPr>
        <p:grpSpPr>
          <a:xfrm>
            <a:off x="1403648" y="1412776"/>
            <a:ext cx="7416824" cy="2376265"/>
            <a:chOff x="1403648" y="1412776"/>
            <a:chExt cx="7416824" cy="1742594"/>
          </a:xfrm>
        </p:grpSpPr>
        <p:sp>
          <p:nvSpPr>
            <p:cNvPr id="9" name="Afgeronde rechthoek 8"/>
            <p:cNvSpPr/>
            <p:nvPr/>
          </p:nvSpPr>
          <p:spPr>
            <a:xfrm>
              <a:off x="1403648" y="1412776"/>
              <a:ext cx="7416824" cy="17425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Wat is Infrarood licht</a:t>
              </a:r>
            </a:p>
            <a:p>
              <a:pPr lvl="3"/>
              <a:r>
                <a:rPr lang="nl-BE" dirty="0" smtClean="0">
                  <a:solidFill>
                    <a:schemeClr val="accent3">
                      <a:lumMod val="75000"/>
                    </a:schemeClr>
                  </a:solidFill>
                </a:rPr>
                <a:t>Waarom kunnen we infrarood licht niet zien</a:t>
              </a:r>
            </a:p>
            <a:p>
              <a:pPr lvl="3"/>
              <a:r>
                <a:rPr lang="nl-BE" dirty="0" smtClean="0">
                  <a:solidFill>
                    <a:schemeClr val="accent3">
                      <a:lumMod val="75000"/>
                    </a:schemeClr>
                  </a:solidFill>
                </a:rPr>
                <a:t>Hoe komt het dat sommige camera's van </a:t>
              </a:r>
              <a:r>
                <a:rPr lang="nl-BE" dirty="0" err="1" smtClean="0">
                  <a:solidFill>
                    <a:schemeClr val="accent3">
                      <a:lumMod val="75000"/>
                    </a:schemeClr>
                  </a:solidFill>
                </a:rPr>
                <a:t>smartphones</a:t>
              </a:r>
              <a:r>
                <a:rPr lang="nl-BE" dirty="0" smtClean="0">
                  <a:solidFill>
                    <a:schemeClr val="accent3">
                      <a:lumMod val="75000"/>
                    </a:schemeClr>
                  </a:solidFill>
                </a:rPr>
                <a:t> wel IR licht ‘zichtbaar’ kunnen weergeven.</a:t>
              </a:r>
            </a:p>
            <a:p>
              <a:pPr lvl="3"/>
              <a:r>
                <a:rPr lang="nl-BE" dirty="0" smtClean="0">
                  <a:solidFill>
                    <a:schemeClr val="accent3">
                      <a:lumMod val="75000"/>
                    </a:schemeClr>
                  </a:solidFill>
                </a:rPr>
                <a:t>Ken je nog andere toepassingen van IR licht.</a:t>
              </a:r>
            </a:p>
            <a:p>
              <a:pPr lvl="3"/>
              <a:r>
                <a:rPr lang="nl-BE" dirty="0" smtClean="0">
                  <a:solidFill>
                    <a:schemeClr val="accent3">
                      <a:lumMod val="75000"/>
                    </a:schemeClr>
                  </a:solidFill>
                </a:rPr>
                <a:t>Maak een proefopstelling die meet of verschillende verlichtingsbronnen, naast zichtbaar licht – ook IR licht uitzenden. (TL buis, </a:t>
              </a:r>
              <a:r>
                <a:rPr lang="nl-BE" dirty="0" err="1" smtClean="0">
                  <a:solidFill>
                    <a:schemeClr val="accent3">
                      <a:lumMod val="75000"/>
                    </a:schemeClr>
                  </a:solidFill>
                </a:rPr>
                <a:t>ledverlichting</a:t>
              </a:r>
              <a:r>
                <a:rPr lang="nl-BE" dirty="0" smtClean="0">
                  <a:solidFill>
                    <a:schemeClr val="accent3">
                      <a:lumMod val="75000"/>
                    </a:schemeClr>
                  </a:solidFill>
                </a:rPr>
                <a:t>, gloeilamp, lampje </a:t>
              </a:r>
              <a:r>
                <a:rPr lang="nl-BE" dirty="0" err="1" smtClean="0">
                  <a:solidFill>
                    <a:schemeClr val="accent3">
                      <a:lumMod val="75000"/>
                    </a:schemeClr>
                  </a:solidFill>
                </a:rPr>
                <a:t>smartphone</a:t>
              </a:r>
              <a:r>
                <a:rPr lang="nl-BE" dirty="0" smtClean="0">
                  <a:solidFill>
                    <a:schemeClr val="accent3">
                      <a:lumMod val="75000"/>
                    </a:schemeClr>
                  </a:solidFill>
                </a:rPr>
                <a:t>, zonlicht)  </a:t>
              </a:r>
              <a:endParaRPr lang="nl-BE" dirty="0">
                <a:solidFill>
                  <a:schemeClr val="accent3">
                    <a:lumMod val="75000"/>
                  </a:schemeClr>
                </a:solidFill>
              </a:endParaRPr>
            </a:p>
          </p:txBody>
        </p:sp>
        <p:pic>
          <p:nvPicPr>
            <p:cNvPr id="13" name="Afbeelding 12"/>
            <p:cNvPicPr>
              <a:picLocks noChangeAspect="1"/>
            </p:cNvPicPr>
            <p:nvPr/>
          </p:nvPicPr>
          <p:blipFill rotWithShape="1">
            <a:blip r:embed="rId6">
              <a:extLst>
                <a:ext uri="{28A0092B-C50C-407E-A947-70E740481C1C}">
                  <a14:useLocalDpi xmlns:a14="http://schemas.microsoft.com/office/drawing/2010/main" val="0"/>
                </a:ext>
              </a:extLst>
            </a:blip>
            <a:srcRect r="84488" b="72678"/>
            <a:stretch/>
          </p:blipFill>
          <p:spPr>
            <a:xfrm>
              <a:off x="1658387" y="1651315"/>
              <a:ext cx="1047367" cy="1107097"/>
            </a:xfrm>
            <a:prstGeom prst="rect">
              <a:avLst/>
            </a:prstGeom>
          </p:spPr>
        </p:pic>
      </p:grpSp>
      <p:grpSp>
        <p:nvGrpSpPr>
          <p:cNvPr id="11" name="Groep 10"/>
          <p:cNvGrpSpPr/>
          <p:nvPr/>
        </p:nvGrpSpPr>
        <p:grpSpPr>
          <a:xfrm>
            <a:off x="1403648" y="4024654"/>
            <a:ext cx="7416824" cy="1584176"/>
            <a:chOff x="1368370" y="3140968"/>
            <a:chExt cx="7416824" cy="1584176"/>
          </a:xfrm>
        </p:grpSpPr>
        <p:sp>
          <p:nvSpPr>
            <p:cNvPr id="15" name="Afgeronde rechthoek 14"/>
            <p:cNvSpPr/>
            <p:nvPr/>
          </p:nvSpPr>
          <p:spPr>
            <a:xfrm>
              <a:off x="1368370" y="3140968"/>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Wat is de snelheid van licht?</a:t>
              </a:r>
            </a:p>
            <a:p>
              <a:pPr lvl="3"/>
              <a:r>
                <a:rPr lang="nl-BE" dirty="0" smtClean="0">
                  <a:solidFill>
                    <a:schemeClr val="accent3">
                      <a:lumMod val="75000"/>
                    </a:schemeClr>
                  </a:solidFill>
                </a:rPr>
                <a:t>Hoe lang doet het licht er bij onze </a:t>
              </a:r>
              <a:r>
                <a:rPr lang="nl-BE" dirty="0" err="1" smtClean="0">
                  <a:solidFill>
                    <a:schemeClr val="accent3">
                      <a:lumMod val="75000"/>
                    </a:schemeClr>
                  </a:solidFill>
                </a:rPr>
                <a:t>afstandsensor</a:t>
              </a:r>
              <a:r>
                <a:rPr lang="nl-BE" dirty="0" smtClean="0">
                  <a:solidFill>
                    <a:schemeClr val="accent3">
                      <a:lumMod val="75000"/>
                    </a:schemeClr>
                  </a:solidFill>
                </a:rPr>
                <a:t> al het weerkaatst op een voorwerp dat 10cm van de sensor verwijderd is.</a:t>
              </a:r>
              <a:endParaRPr lang="nl-BE" dirty="0">
                <a:solidFill>
                  <a:schemeClr val="accent3">
                    <a:lumMod val="75000"/>
                  </a:schemeClr>
                </a:solidFill>
              </a:endParaRPr>
            </a:p>
          </p:txBody>
        </p:sp>
        <p:pic>
          <p:nvPicPr>
            <p:cNvPr id="16" name="Afbeelding 15"/>
            <p:cNvPicPr>
              <a:picLocks noChangeAspect="1"/>
            </p:cNvPicPr>
            <p:nvPr/>
          </p:nvPicPr>
          <p:blipFill rotWithShape="1">
            <a:blip r:embed="rId7">
              <a:extLst>
                <a:ext uri="{28A0092B-C50C-407E-A947-70E740481C1C}">
                  <a14:useLocalDpi xmlns:a14="http://schemas.microsoft.com/office/drawing/2010/main" val="0"/>
                </a:ext>
              </a:extLst>
            </a:blip>
            <a:srcRect r="81880" b="73062"/>
            <a:stretch/>
          </p:blipFill>
          <p:spPr>
            <a:xfrm>
              <a:off x="1610085" y="3253235"/>
              <a:ext cx="1143972" cy="1359641"/>
            </a:xfrm>
            <a:prstGeom prst="rect">
              <a:avLst/>
            </a:prstGeom>
          </p:spPr>
        </p:pic>
      </p:grpSp>
      <p:pic>
        <p:nvPicPr>
          <p:cNvPr id="18" name="Afbeelding 17"/>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86171" b="73250"/>
          <a:stretch/>
        </p:blipFill>
        <p:spPr>
          <a:xfrm>
            <a:off x="31552" y="94580"/>
            <a:ext cx="1011758" cy="1564666"/>
          </a:xfrm>
          <a:prstGeom prst="rect">
            <a:avLst/>
          </a:prstGeom>
        </p:spPr>
      </p:pic>
    </p:spTree>
    <p:extLst>
      <p:ext uri="{BB962C8B-B14F-4D97-AF65-F5344CB8AC3E}">
        <p14:creationId xmlns:p14="http://schemas.microsoft.com/office/powerpoint/2010/main" val="427645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Afstandsensor</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19</a:t>
            </a:fld>
            <a:endParaRPr lang="nl-BE"/>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20" y="3877635"/>
            <a:ext cx="3103648" cy="270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jdelijke aanduiding voor inhoud 2"/>
          <p:cNvSpPr txBox="1">
            <a:spLocks/>
          </p:cNvSpPr>
          <p:nvPr/>
        </p:nvSpPr>
        <p:spPr>
          <a:xfrm>
            <a:off x="3635896" y="3592860"/>
            <a:ext cx="5050904" cy="278574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BE" dirty="0" smtClean="0"/>
              <a:t>Dit programma leest de waarde van de linkse </a:t>
            </a:r>
            <a:r>
              <a:rPr lang="nl-BE" dirty="0" err="1" smtClean="0"/>
              <a:t>afstandsensor</a:t>
            </a:r>
            <a:r>
              <a:rPr lang="nl-BE" dirty="0" smtClean="0"/>
              <a:t> in, in de variabele AFSTAND_LINKS</a:t>
            </a:r>
          </a:p>
          <a:p>
            <a:r>
              <a:rPr lang="nl-BE" dirty="0" smtClean="0"/>
              <a:t>En de rechtse </a:t>
            </a:r>
            <a:r>
              <a:rPr lang="nl-BE" dirty="0" err="1" smtClean="0"/>
              <a:t>afstandsensor</a:t>
            </a:r>
            <a:r>
              <a:rPr lang="nl-BE" dirty="0" smtClean="0"/>
              <a:t> in de variabele AFSTAND_RECHTS</a:t>
            </a:r>
          </a:p>
          <a:p>
            <a:r>
              <a:rPr lang="nl-BE" dirty="0" smtClean="0"/>
              <a:t>Vervolgens worden deze waarden getoond op het computerscherm met het ‘</a:t>
            </a:r>
            <a:r>
              <a:rPr lang="nl-BE" dirty="0" err="1" smtClean="0"/>
              <a:t>Serial</a:t>
            </a:r>
            <a:r>
              <a:rPr lang="nl-BE" dirty="0" smtClean="0"/>
              <a:t> Monitor’ programma dat in </a:t>
            </a:r>
            <a:r>
              <a:rPr lang="nl-BE" dirty="0" err="1" smtClean="0"/>
              <a:t>Ardublock</a:t>
            </a:r>
            <a:r>
              <a:rPr lang="nl-BE" dirty="0" smtClean="0"/>
              <a:t> is ingebouwd. </a:t>
            </a:r>
            <a:r>
              <a:rPr lang="nl-BE" sz="2900" dirty="0" smtClean="0">
                <a:solidFill>
                  <a:srgbClr val="0070C0"/>
                </a:solidFill>
              </a:rPr>
              <a:t>(Soms moet je in IDE via &gt;&gt;Hulpmiddelen &gt;&gt; Poort nog wel even terug de juiste poort selecteren)</a:t>
            </a:r>
            <a:endParaRPr lang="nl-BE" sz="2900" dirty="0">
              <a:solidFill>
                <a:srgbClr val="0070C0"/>
              </a:solidFill>
            </a:endParaRPr>
          </a:p>
        </p:txBody>
      </p:sp>
      <p:pic>
        <p:nvPicPr>
          <p:cNvPr id="1028" name="Picture 4"/>
          <p:cNvPicPr>
            <a:picLocks noChangeAspect="1" noChangeArrowheads="1"/>
          </p:cNvPicPr>
          <p:nvPr/>
        </p:nvPicPr>
        <p:blipFill>
          <a:blip r:embed="rId3">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365820" y="1141760"/>
            <a:ext cx="69723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oelichting met afgeronde rechthoek 10"/>
          <p:cNvSpPr/>
          <p:nvPr/>
        </p:nvSpPr>
        <p:spPr>
          <a:xfrm>
            <a:off x="6948264" y="268164"/>
            <a:ext cx="1656184" cy="1624955"/>
          </a:xfrm>
          <a:prstGeom prst="wedgeRoundRectCallout">
            <a:avLst>
              <a:gd name="adj1" fmla="val -113607"/>
              <a:gd name="adj2" fmla="val 36824"/>
              <a:gd name="adj3" fmla="val 16667"/>
            </a:avLst>
          </a:prstGeom>
          <a:solidFill>
            <a:schemeClr val="tx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solidFill>
                  <a:schemeClr val="tx1"/>
                </a:solidFill>
              </a:rPr>
              <a:t>Lees de waarde van een sensor in (0-1024) en zet die in de variabele waarvoor je hier een naam kiest</a:t>
            </a:r>
            <a:endParaRPr lang="nl-BE" sz="1600" dirty="0">
              <a:solidFill>
                <a:schemeClr val="tx1"/>
              </a:solidFill>
            </a:endParaRPr>
          </a:p>
        </p:txBody>
      </p:sp>
      <p:sp>
        <p:nvSpPr>
          <p:cNvPr id="12" name="Toelichting met afgeronde rechthoek 11"/>
          <p:cNvSpPr/>
          <p:nvPr/>
        </p:nvSpPr>
        <p:spPr>
          <a:xfrm>
            <a:off x="7236296" y="2045519"/>
            <a:ext cx="1656184" cy="1095449"/>
          </a:xfrm>
          <a:prstGeom prst="wedgeRoundRectCallout">
            <a:avLst>
              <a:gd name="adj1" fmla="val -56862"/>
              <a:gd name="adj2" fmla="val -92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sz="1600" dirty="0" smtClean="0">
                <a:solidFill>
                  <a:schemeClr val="tx1"/>
                </a:solidFill>
              </a:rPr>
              <a:t>Toon deze waarden op het scherm van de PC</a:t>
            </a:r>
            <a:endParaRPr lang="nl-BE" sz="1600" dirty="0">
              <a:solidFill>
                <a:schemeClr val="tx1"/>
              </a:solidFill>
            </a:endParaRPr>
          </a:p>
        </p:txBody>
      </p:sp>
    </p:spTree>
    <p:extLst>
      <p:ext uri="{BB962C8B-B14F-4D97-AF65-F5344CB8AC3E}">
        <p14:creationId xmlns:p14="http://schemas.microsoft.com/office/powerpoint/2010/main" val="156795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Binair talstelsel</a:t>
            </a:r>
            <a:endParaRPr lang="nl-BE" dirty="0"/>
          </a:p>
        </p:txBody>
      </p:sp>
      <p:sp>
        <p:nvSpPr>
          <p:cNvPr id="3" name="Tijdelijke aanduiding voor inhoud 2"/>
          <p:cNvSpPr>
            <a:spLocks noGrp="1"/>
          </p:cNvSpPr>
          <p:nvPr>
            <p:ph idx="1"/>
          </p:nvPr>
        </p:nvSpPr>
        <p:spPr>
          <a:xfrm>
            <a:off x="421196" y="3284984"/>
            <a:ext cx="8229600" cy="1617043"/>
          </a:xfrm>
        </p:spPr>
        <p:txBody>
          <a:bodyPr/>
          <a:lstStyle/>
          <a:p>
            <a:r>
              <a:rPr lang="nl-BE" dirty="0" smtClean="0"/>
              <a:t>Binair talstelsel</a:t>
            </a:r>
          </a:p>
          <a:p>
            <a:r>
              <a:rPr lang="nl-BE" dirty="0" smtClean="0"/>
              <a:t>Milliseconden</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2</a:t>
            </a:fld>
            <a:endParaRPr lang="nl-BE"/>
          </a:p>
        </p:txBody>
      </p:sp>
      <p:grpSp>
        <p:nvGrpSpPr>
          <p:cNvPr id="7" name="Groep 6"/>
          <p:cNvGrpSpPr/>
          <p:nvPr/>
        </p:nvGrpSpPr>
        <p:grpSpPr>
          <a:xfrm>
            <a:off x="827584" y="1412776"/>
            <a:ext cx="7416824" cy="1080120"/>
            <a:chOff x="1872426" y="4292180"/>
            <a:chExt cx="7416824" cy="1080120"/>
          </a:xfrm>
        </p:grpSpPr>
        <p:sp>
          <p:nvSpPr>
            <p:cNvPr id="8" name="Afgeronde rechthoek 7"/>
            <p:cNvSpPr/>
            <p:nvPr/>
          </p:nvSpPr>
          <p:spPr>
            <a:xfrm>
              <a:off x="1872426" y="4292180"/>
              <a:ext cx="7416824"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Binair talstelsel</a:t>
              </a:r>
            </a:p>
            <a:p>
              <a:pPr lvl="3"/>
              <a:r>
                <a:rPr lang="nl-BE" dirty="0" smtClean="0">
                  <a:solidFill>
                    <a:schemeClr val="accent3">
                      <a:lumMod val="75000"/>
                    </a:schemeClr>
                  </a:solidFill>
                </a:rPr>
                <a:t>Milliseconden</a:t>
              </a:r>
              <a:endParaRPr lang="nl-BE" dirty="0">
                <a:solidFill>
                  <a:schemeClr val="accent3">
                    <a:lumMod val="75000"/>
                  </a:schemeClr>
                </a:solidFill>
              </a:endParaRPr>
            </a:p>
          </p:txBody>
        </p:sp>
        <p:pic>
          <p:nvPicPr>
            <p:cNvPr id="9" name="Afbeelding 8"/>
            <p:cNvPicPr>
              <a:picLocks noChangeAspect="1"/>
            </p:cNvPicPr>
            <p:nvPr/>
          </p:nvPicPr>
          <p:blipFill rotWithShape="1">
            <a:blip r:embed="rId2">
              <a:extLst>
                <a:ext uri="{28A0092B-C50C-407E-A947-70E740481C1C}">
                  <a14:useLocalDpi xmlns:a14="http://schemas.microsoft.com/office/drawing/2010/main" val="0"/>
                </a:ext>
              </a:extLst>
            </a:blip>
            <a:srcRect r="81880" b="73062"/>
            <a:stretch/>
          </p:blipFill>
          <p:spPr>
            <a:xfrm>
              <a:off x="2018975" y="4404448"/>
              <a:ext cx="717547" cy="852824"/>
            </a:xfrm>
            <a:prstGeom prst="rect">
              <a:avLst/>
            </a:prstGeom>
          </p:spPr>
        </p:pic>
      </p:grpSp>
    </p:spTree>
    <p:extLst>
      <p:ext uri="{BB962C8B-B14F-4D97-AF65-F5344CB8AC3E}">
        <p14:creationId xmlns:p14="http://schemas.microsoft.com/office/powerpoint/2010/main" val="197725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nl-BE" dirty="0" smtClean="0"/>
              <a:t>Uitdagingen </a:t>
            </a:r>
            <a:r>
              <a:rPr lang="nl-BE" dirty="0" err="1" smtClean="0"/>
              <a:t>Afstandsensor</a:t>
            </a:r>
            <a:endParaRPr lang="nl-BE" dirty="0"/>
          </a:p>
        </p:txBody>
      </p:sp>
      <p:sp>
        <p:nvSpPr>
          <p:cNvPr id="3" name="Tijdelijke aanduiding voor inhoud 2"/>
          <p:cNvSpPr>
            <a:spLocks noGrp="1"/>
          </p:cNvSpPr>
          <p:nvPr>
            <p:ph idx="1"/>
          </p:nvPr>
        </p:nvSpPr>
        <p:spPr/>
        <p:txBody>
          <a:bodyPr/>
          <a:lstStyle/>
          <a:p>
            <a:r>
              <a:rPr lang="nl-BE" dirty="0" smtClean="0"/>
              <a:t>Programmeer de BBR zodat het linkse wiel achteruit draait als de linkse </a:t>
            </a:r>
            <a:r>
              <a:rPr lang="nl-BE" dirty="0" err="1" smtClean="0"/>
              <a:t>afstandsensor</a:t>
            </a:r>
            <a:r>
              <a:rPr lang="nl-BE" dirty="0" smtClean="0"/>
              <a:t> een korte afstand meet en het rechtse wiel achteruit gaat als de rechtse sensor een korte afstand meet.</a:t>
            </a:r>
          </a:p>
          <a:p>
            <a:r>
              <a:rPr lang="nl-BE" dirty="0" smtClean="0"/>
              <a:t>Programmeer de BBR om rond te rijden zonder obstakels aan te raken.</a:t>
            </a:r>
          </a:p>
          <a:p>
            <a:r>
              <a:rPr lang="nl-BE" dirty="0" smtClean="0"/>
              <a:t>Er bestaan IR ballen – ballen die IR licht uitstralen. Hiermee kan je zelfs </a:t>
            </a:r>
            <a:r>
              <a:rPr lang="nl-BE" smtClean="0"/>
              <a:t>‘voetbal’ spelen.</a:t>
            </a:r>
            <a:endParaRPr lang="nl-BE" dirty="0" smtClean="0"/>
          </a:p>
          <a:p>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20</a:t>
            </a:fld>
            <a:endParaRPr lang="nl-BE"/>
          </a:p>
        </p:txBody>
      </p:sp>
      <p:pic>
        <p:nvPicPr>
          <p:cNvPr id="7" name="Tijdelijke aanduiding voor inhoud 1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4276455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Motoren</a:t>
            </a:r>
            <a:endParaRPr lang="nl-BE" dirty="0"/>
          </a:p>
        </p:txBody>
      </p:sp>
      <p:sp>
        <p:nvSpPr>
          <p:cNvPr id="3" name="Tijdelijke aanduiding voor inhoud 2"/>
          <p:cNvSpPr>
            <a:spLocks noGrp="1"/>
          </p:cNvSpPr>
          <p:nvPr>
            <p:ph idx="1"/>
          </p:nvPr>
        </p:nvSpPr>
        <p:spPr>
          <a:xfrm>
            <a:off x="5364088" y="1268760"/>
            <a:ext cx="3322712" cy="4857403"/>
          </a:xfrm>
        </p:spPr>
        <p:txBody>
          <a:bodyPr>
            <a:normAutofit fontScale="92500"/>
          </a:bodyPr>
          <a:lstStyle/>
          <a:p>
            <a:r>
              <a:rPr lang="nl-BE" dirty="0" smtClean="0"/>
              <a:t>Beide motoren kunnen:</a:t>
            </a:r>
          </a:p>
          <a:p>
            <a:pPr lvl="1"/>
            <a:r>
              <a:rPr lang="nl-BE" dirty="0" smtClean="0"/>
              <a:t>Vooruit of achteruit draaien</a:t>
            </a:r>
          </a:p>
          <a:p>
            <a:pPr lvl="1"/>
            <a:r>
              <a:rPr lang="nl-BE" dirty="0" smtClean="0"/>
              <a:t>Versnellen of vertragen van 0 tot 255</a:t>
            </a:r>
          </a:p>
          <a:p>
            <a:r>
              <a:rPr lang="nl-BE" dirty="0" smtClean="0">
                <a:solidFill>
                  <a:srgbClr val="0070C0"/>
                </a:solidFill>
              </a:rPr>
              <a:t>Let op dat de motor pas begint te draaien met snelheden boven 100.</a:t>
            </a:r>
            <a:endParaRPr lang="nl-BE" dirty="0">
              <a:solidFill>
                <a:srgbClr val="0070C0"/>
              </a:solidFill>
            </a:endParaRPr>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3</a:t>
            </a:fld>
            <a:endParaRPr lang="nl-BE"/>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4729292" cy="525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al 6"/>
          <p:cNvSpPr/>
          <p:nvPr/>
        </p:nvSpPr>
        <p:spPr>
          <a:xfrm>
            <a:off x="24229" y="4005064"/>
            <a:ext cx="1512168" cy="27363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p:cNvSpPr/>
          <p:nvPr/>
        </p:nvSpPr>
        <p:spPr>
          <a:xfrm>
            <a:off x="3707904" y="4005064"/>
            <a:ext cx="1512168" cy="27363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0" name="Groep 9"/>
          <p:cNvGrpSpPr/>
          <p:nvPr/>
        </p:nvGrpSpPr>
        <p:grpSpPr>
          <a:xfrm>
            <a:off x="1403648" y="1412776"/>
            <a:ext cx="7416824" cy="1584176"/>
            <a:chOff x="1403648" y="1412776"/>
            <a:chExt cx="7416824" cy="1584176"/>
          </a:xfrm>
        </p:grpSpPr>
        <p:sp>
          <p:nvSpPr>
            <p:cNvPr id="11" name="Afgeronde rechthoek 10"/>
            <p:cNvSpPr/>
            <p:nvPr/>
          </p:nvSpPr>
          <p:spPr>
            <a:xfrm>
              <a:off x="1403648" y="1412776"/>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Hoe komt het dat motoren kunnen draaien.</a:t>
              </a:r>
            </a:p>
            <a:p>
              <a:pPr lvl="3"/>
              <a:r>
                <a:rPr lang="nl-BE" dirty="0" smtClean="0">
                  <a:solidFill>
                    <a:schemeClr val="accent3">
                      <a:lumMod val="75000"/>
                    </a:schemeClr>
                  </a:solidFill>
                </a:rPr>
                <a:t>Een motor zet elektrische energie om naar …energie </a:t>
              </a:r>
            </a:p>
            <a:p>
              <a:pPr lvl="3"/>
              <a:r>
                <a:rPr lang="nl-BE" dirty="0" smtClean="0">
                  <a:solidFill>
                    <a:schemeClr val="accent3">
                      <a:lumMod val="75000"/>
                    </a:schemeClr>
                  </a:solidFill>
                </a:rPr>
                <a:t>sluit 2 DC motoren rechtstreeks aan elkaar – draai nu aan de ene motor – wat merk je op. Benoem alle energieomzettingen.</a:t>
              </a:r>
              <a:endParaRPr lang="nl-BE" dirty="0">
                <a:solidFill>
                  <a:schemeClr val="accent3">
                    <a:lumMod val="75000"/>
                  </a:schemeClr>
                </a:solidFill>
              </a:endParaRPr>
            </a:p>
          </p:txBody>
        </p:sp>
        <p:pic>
          <p:nvPicPr>
            <p:cNvPr id="12" name="Afbeelding 11"/>
            <p:cNvPicPr>
              <a:picLocks noChangeAspect="1"/>
            </p:cNvPicPr>
            <p:nvPr/>
          </p:nvPicPr>
          <p:blipFill rotWithShape="1">
            <a:blip r:embed="rId3">
              <a:extLst>
                <a:ext uri="{28A0092B-C50C-407E-A947-70E740481C1C}">
                  <a14:useLocalDpi xmlns:a14="http://schemas.microsoft.com/office/drawing/2010/main" val="0"/>
                </a:ext>
              </a:extLst>
            </a:blip>
            <a:srcRect r="84488" b="72678"/>
            <a:stretch/>
          </p:blipFill>
          <p:spPr>
            <a:xfrm>
              <a:off x="1706690" y="1467408"/>
              <a:ext cx="1047367" cy="1474911"/>
            </a:xfrm>
            <a:prstGeom prst="rect">
              <a:avLst/>
            </a:prstGeom>
          </p:spPr>
        </p:pic>
      </p:grpSp>
    </p:spTree>
    <p:extLst>
      <p:ext uri="{BB962C8B-B14F-4D97-AF65-F5344CB8AC3E}">
        <p14:creationId xmlns:p14="http://schemas.microsoft.com/office/powerpoint/2010/main" val="31970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Motoren</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4</a:t>
            </a:fld>
            <a:endParaRPr lang="nl-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852936"/>
            <a:ext cx="2664296" cy="296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2699792" y="1268760"/>
            <a:ext cx="44862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oelichting met afgeronde rechthoek 7"/>
          <p:cNvSpPr/>
          <p:nvPr/>
        </p:nvSpPr>
        <p:spPr>
          <a:xfrm>
            <a:off x="7236296" y="1340768"/>
            <a:ext cx="1656184" cy="506724"/>
          </a:xfrm>
          <a:prstGeom prst="wedgeRoundRectCallout">
            <a:avLst>
              <a:gd name="adj1" fmla="val -65604"/>
              <a:gd name="adj2" fmla="val 1365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Beide motoren volle snelheid vooruit</a:t>
            </a:r>
            <a:endParaRPr lang="nl-BE" sz="1600" dirty="0"/>
          </a:p>
        </p:txBody>
      </p:sp>
      <p:sp>
        <p:nvSpPr>
          <p:cNvPr id="10" name="Toelichting met afgeronde rechthoek 9"/>
          <p:cNvSpPr/>
          <p:nvPr/>
        </p:nvSpPr>
        <p:spPr>
          <a:xfrm>
            <a:off x="7236296" y="1944094"/>
            <a:ext cx="1656184" cy="253362"/>
          </a:xfrm>
          <a:prstGeom prst="wedgeRoundRectCallout">
            <a:avLst>
              <a:gd name="adj1" fmla="val -65604"/>
              <a:gd name="adj2" fmla="val 1365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Gedurende 2 sec.</a:t>
            </a:r>
            <a:endParaRPr lang="nl-BE" sz="1600" dirty="0">
              <a:solidFill>
                <a:schemeClr val="tx1">
                  <a:lumMod val="75000"/>
                  <a:lumOff val="25000"/>
                </a:schemeClr>
              </a:solidFill>
            </a:endParaRPr>
          </a:p>
        </p:txBody>
      </p:sp>
      <p:sp>
        <p:nvSpPr>
          <p:cNvPr id="11" name="Toelichting met afgeronde rechthoek 10"/>
          <p:cNvSpPr/>
          <p:nvPr/>
        </p:nvSpPr>
        <p:spPr>
          <a:xfrm>
            <a:off x="7236296" y="2278972"/>
            <a:ext cx="1728192" cy="506724"/>
          </a:xfrm>
          <a:prstGeom prst="wedgeRoundRectCallout">
            <a:avLst>
              <a:gd name="adj1" fmla="val -60008"/>
              <a:gd name="adj2" fmla="val 151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Links vooruit 200</a:t>
            </a:r>
          </a:p>
          <a:p>
            <a:pPr algn="ctr"/>
            <a:r>
              <a:rPr lang="nl-BE" sz="1600" dirty="0" smtClean="0"/>
              <a:t>Rechts achteruit -200</a:t>
            </a:r>
            <a:endParaRPr lang="nl-BE" sz="1600" dirty="0"/>
          </a:p>
        </p:txBody>
      </p:sp>
      <p:sp>
        <p:nvSpPr>
          <p:cNvPr id="12" name="Toelichting met afgeronde rechthoek 11"/>
          <p:cNvSpPr/>
          <p:nvPr/>
        </p:nvSpPr>
        <p:spPr>
          <a:xfrm>
            <a:off x="7236296" y="3126868"/>
            <a:ext cx="1656184" cy="546702"/>
          </a:xfrm>
          <a:prstGeom prst="wedgeRoundRectCallout">
            <a:avLst>
              <a:gd name="adj1" fmla="val -69851"/>
              <a:gd name="adj2" fmla="val -9731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Gedurende een halve seconde</a:t>
            </a:r>
            <a:endParaRPr lang="nl-BE" sz="1600" dirty="0">
              <a:solidFill>
                <a:schemeClr val="tx1">
                  <a:lumMod val="75000"/>
                  <a:lumOff val="25000"/>
                </a:schemeClr>
              </a:solidFill>
            </a:endParaRPr>
          </a:p>
        </p:txBody>
      </p:sp>
      <p:sp>
        <p:nvSpPr>
          <p:cNvPr id="13" name="Toelichting met afgeronde rechthoek 12"/>
          <p:cNvSpPr/>
          <p:nvPr/>
        </p:nvSpPr>
        <p:spPr>
          <a:xfrm>
            <a:off x="3491880" y="3279268"/>
            <a:ext cx="1656184" cy="546702"/>
          </a:xfrm>
          <a:prstGeom prst="wedgeRoundRectCallout">
            <a:avLst>
              <a:gd name="adj1" fmla="val -47554"/>
              <a:gd name="adj2" fmla="val -9731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Herhaal deze 4 instructies voor altijd</a:t>
            </a:r>
            <a:endParaRPr lang="nl-BE" sz="1600" dirty="0">
              <a:solidFill>
                <a:schemeClr val="tx1">
                  <a:lumMod val="75000"/>
                  <a:lumOff val="25000"/>
                </a:schemeClr>
              </a:solidFill>
            </a:endParaRPr>
          </a:p>
        </p:txBody>
      </p:sp>
      <p:sp>
        <p:nvSpPr>
          <p:cNvPr id="14" name="Gekromde PIJL-OMLAAG 13"/>
          <p:cNvSpPr/>
          <p:nvPr/>
        </p:nvSpPr>
        <p:spPr>
          <a:xfrm>
            <a:off x="1547664" y="764704"/>
            <a:ext cx="576064" cy="51312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PIJL-OMHOOG 14"/>
          <p:cNvSpPr/>
          <p:nvPr/>
        </p:nvSpPr>
        <p:spPr>
          <a:xfrm>
            <a:off x="1475656" y="1340768"/>
            <a:ext cx="216024" cy="13681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Ovaal 15"/>
          <p:cNvSpPr/>
          <p:nvPr/>
        </p:nvSpPr>
        <p:spPr>
          <a:xfrm>
            <a:off x="1367644" y="1829088"/>
            <a:ext cx="432048" cy="391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400" b="1" dirty="0" smtClean="0"/>
              <a:t>1</a:t>
            </a:r>
            <a:endParaRPr lang="nl-BE" sz="2400" b="1" dirty="0"/>
          </a:p>
        </p:txBody>
      </p:sp>
      <p:sp>
        <p:nvSpPr>
          <p:cNvPr id="18" name="Ovaal 17"/>
          <p:cNvSpPr/>
          <p:nvPr/>
        </p:nvSpPr>
        <p:spPr>
          <a:xfrm>
            <a:off x="1547936" y="568948"/>
            <a:ext cx="432048" cy="391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400" b="1" dirty="0" smtClean="0"/>
              <a:t>2</a:t>
            </a:r>
            <a:endParaRPr lang="nl-BE" sz="2400" b="1" dirty="0"/>
          </a:p>
        </p:txBody>
      </p:sp>
      <p:sp>
        <p:nvSpPr>
          <p:cNvPr id="19" name="Ovaal 18"/>
          <p:cNvSpPr/>
          <p:nvPr/>
        </p:nvSpPr>
        <p:spPr>
          <a:xfrm>
            <a:off x="3707904" y="1514628"/>
            <a:ext cx="432048" cy="391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400" b="1" dirty="0" smtClean="0"/>
              <a:t>1</a:t>
            </a:r>
            <a:endParaRPr lang="nl-BE" sz="2400" b="1" dirty="0"/>
          </a:p>
        </p:txBody>
      </p:sp>
      <p:sp>
        <p:nvSpPr>
          <p:cNvPr id="20" name="Ovaal 19"/>
          <p:cNvSpPr/>
          <p:nvPr/>
        </p:nvSpPr>
        <p:spPr>
          <a:xfrm>
            <a:off x="3707904" y="2252931"/>
            <a:ext cx="432048" cy="3915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BE" sz="2400" b="1" dirty="0" smtClean="0"/>
              <a:t>2</a:t>
            </a:r>
            <a:endParaRPr lang="nl-BE" sz="2400" b="1" dirty="0"/>
          </a:p>
        </p:txBody>
      </p:sp>
      <p:sp>
        <p:nvSpPr>
          <p:cNvPr id="17" name="Tekstvak 16"/>
          <p:cNvSpPr txBox="1"/>
          <p:nvPr/>
        </p:nvSpPr>
        <p:spPr>
          <a:xfrm>
            <a:off x="3275856" y="3933056"/>
            <a:ext cx="5616624" cy="2585323"/>
          </a:xfrm>
          <a:prstGeom prst="rect">
            <a:avLst/>
          </a:prstGeom>
          <a:noFill/>
        </p:spPr>
        <p:txBody>
          <a:bodyPr wrap="square" rtlCol="0">
            <a:spAutoFit/>
          </a:bodyPr>
          <a:lstStyle/>
          <a:p>
            <a:r>
              <a:rPr lang="nl-BE" dirty="0" smtClean="0"/>
              <a:t>Dit programma zal de robot gedurende 2 seconden (2000msec) vooruit laten rijden, dan draait de robot gedurende een halve seconde (500msec) rond zijn eigen as naar rechts en begint het terug van voren af aan.</a:t>
            </a:r>
          </a:p>
          <a:p>
            <a:endParaRPr lang="nl-BE" dirty="0"/>
          </a:p>
          <a:p>
            <a:r>
              <a:rPr lang="nl-BE" dirty="0" smtClean="0"/>
              <a:t>De route die de Robot zal volgen hangt af van</a:t>
            </a:r>
          </a:p>
          <a:p>
            <a:pPr marL="742950" lvl="1" indent="-285750">
              <a:buFont typeface="Arial" panose="020B0604020202020204" pitchFamily="34" charset="0"/>
              <a:buChar char="•"/>
            </a:pPr>
            <a:r>
              <a:rPr lang="nl-BE" dirty="0" smtClean="0"/>
              <a:t>De ingestelde snelheden</a:t>
            </a:r>
          </a:p>
          <a:p>
            <a:pPr marL="742950" lvl="1" indent="-285750">
              <a:buFont typeface="Arial" panose="020B0604020202020204" pitchFamily="34" charset="0"/>
              <a:buChar char="•"/>
            </a:pPr>
            <a:r>
              <a:rPr lang="nl-BE" dirty="0" smtClean="0"/>
              <a:t>De ingestelde tijden</a:t>
            </a:r>
          </a:p>
          <a:p>
            <a:pPr marL="742950" lvl="1" indent="-285750">
              <a:buFont typeface="Arial" panose="020B0604020202020204" pitchFamily="34" charset="0"/>
              <a:buChar char="•"/>
            </a:pPr>
            <a:r>
              <a:rPr lang="nl-BE" dirty="0" smtClean="0"/>
              <a:t>De batterijspanning (Vollere batterijen = hogere spanning = snellere motoren)</a:t>
            </a:r>
            <a:endParaRPr lang="nl-BE" dirty="0"/>
          </a:p>
        </p:txBody>
      </p:sp>
    </p:spTree>
    <p:extLst>
      <p:ext uri="{BB962C8B-B14F-4D97-AF65-F5344CB8AC3E}">
        <p14:creationId xmlns:p14="http://schemas.microsoft.com/office/powerpoint/2010/main" val="3194651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nl-BE" dirty="0" smtClean="0"/>
              <a:t>Uitdagingen motoren</a:t>
            </a:r>
            <a:endParaRPr lang="nl-BE" dirty="0"/>
          </a:p>
        </p:txBody>
      </p:sp>
      <p:sp>
        <p:nvSpPr>
          <p:cNvPr id="3" name="Tijdelijke aanduiding voor inhoud 2"/>
          <p:cNvSpPr>
            <a:spLocks noGrp="1"/>
          </p:cNvSpPr>
          <p:nvPr>
            <p:ph idx="1"/>
          </p:nvPr>
        </p:nvSpPr>
        <p:spPr>
          <a:xfrm>
            <a:off x="457200" y="1600200"/>
            <a:ext cx="3538736" cy="4525963"/>
          </a:xfrm>
        </p:spPr>
        <p:txBody>
          <a:bodyPr>
            <a:normAutofit/>
          </a:bodyPr>
          <a:lstStyle/>
          <a:p>
            <a:pPr marL="514350" indent="-514350">
              <a:buFont typeface="+mj-lt"/>
              <a:buAutoNum type="arabicPeriod"/>
            </a:pPr>
            <a:r>
              <a:rPr lang="nl-BE" sz="2800" dirty="0" smtClean="0"/>
              <a:t>Laat de robot op één lijn over en weer rijden</a:t>
            </a:r>
          </a:p>
          <a:p>
            <a:pPr marL="0" indent="0">
              <a:buNone/>
            </a:pPr>
            <a:endParaRPr lang="nl-BE" sz="2800" dirty="0" smtClean="0"/>
          </a:p>
          <a:p>
            <a:pPr marL="514350" indent="-514350">
              <a:buFont typeface="+mj-lt"/>
              <a:buAutoNum type="arabicPeriod" startAt="2"/>
            </a:pPr>
            <a:r>
              <a:rPr lang="nl-BE" sz="2800" dirty="0" smtClean="0"/>
              <a:t>Laat de robot in een vierkant rijden</a:t>
            </a:r>
          </a:p>
          <a:p>
            <a:pPr marL="0" indent="0">
              <a:buNone/>
            </a:pPr>
            <a:endParaRPr lang="nl-BE" sz="2800" dirty="0" smtClean="0"/>
          </a:p>
          <a:p>
            <a:pPr marL="514350" indent="-514350">
              <a:buFont typeface="+mj-lt"/>
              <a:buAutoNum type="arabicPeriod" startAt="3"/>
            </a:pPr>
            <a:r>
              <a:rPr lang="nl-BE" sz="2800" dirty="0" smtClean="0"/>
              <a:t>Laat de robot in een spiraal rijden</a:t>
            </a:r>
            <a:endParaRPr lang="nl-BE" sz="2800"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5</a:t>
            </a:fld>
            <a:endParaRPr lang="nl-BE"/>
          </a:p>
        </p:txBody>
      </p:sp>
      <p:sp>
        <p:nvSpPr>
          <p:cNvPr id="8" name="PIJL-RECHTS 7"/>
          <p:cNvSpPr/>
          <p:nvPr/>
        </p:nvSpPr>
        <p:spPr>
          <a:xfrm>
            <a:off x="5508103" y="1847437"/>
            <a:ext cx="2016224" cy="285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LINKS 8"/>
          <p:cNvSpPr/>
          <p:nvPr/>
        </p:nvSpPr>
        <p:spPr>
          <a:xfrm>
            <a:off x="5508103" y="2132856"/>
            <a:ext cx="2016224"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Gekromde PIJL-LINKS 9"/>
          <p:cNvSpPr/>
          <p:nvPr/>
        </p:nvSpPr>
        <p:spPr>
          <a:xfrm>
            <a:off x="7578142" y="1891789"/>
            <a:ext cx="504056" cy="52909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Gekromde PIJL-OMLAAG 11"/>
          <p:cNvSpPr/>
          <p:nvPr/>
        </p:nvSpPr>
        <p:spPr>
          <a:xfrm rot="16200000">
            <a:off x="4950042" y="1901889"/>
            <a:ext cx="540059" cy="4320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3" name="Gebogen pijl 12"/>
          <p:cNvSpPr/>
          <p:nvPr/>
        </p:nvSpPr>
        <p:spPr>
          <a:xfrm rot="5400000">
            <a:off x="6048162" y="2474896"/>
            <a:ext cx="360041" cy="8280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5" name="Gebogen pijl 14"/>
          <p:cNvSpPr/>
          <p:nvPr/>
        </p:nvSpPr>
        <p:spPr>
          <a:xfrm rot="10800000">
            <a:off x="6228185" y="3104964"/>
            <a:ext cx="360041" cy="8280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6" name="Gebogen pijl 15"/>
          <p:cNvSpPr/>
          <p:nvPr/>
        </p:nvSpPr>
        <p:spPr>
          <a:xfrm rot="16200000">
            <a:off x="5594191" y="3293332"/>
            <a:ext cx="360041" cy="8280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7" name="Gebogen pijl 16"/>
          <p:cNvSpPr/>
          <p:nvPr/>
        </p:nvSpPr>
        <p:spPr>
          <a:xfrm>
            <a:off x="5414170" y="2654917"/>
            <a:ext cx="360041" cy="82809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3074" name="Picture 2"/>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4170" y="4221088"/>
            <a:ext cx="1547664" cy="163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Tijdelijke aanduiding voor inhoud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2416713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leds</a:t>
            </a:r>
            <a:endParaRPr lang="nl-BE" dirty="0"/>
          </a:p>
        </p:txBody>
      </p:sp>
      <p:sp>
        <p:nvSpPr>
          <p:cNvPr id="3" name="Tijdelijke aanduiding voor inhoud 2"/>
          <p:cNvSpPr>
            <a:spLocks noGrp="1"/>
          </p:cNvSpPr>
          <p:nvPr>
            <p:ph idx="1"/>
          </p:nvPr>
        </p:nvSpPr>
        <p:spPr>
          <a:xfrm>
            <a:off x="3779912" y="4725144"/>
            <a:ext cx="4906888" cy="1401019"/>
          </a:xfrm>
        </p:spPr>
        <p:txBody>
          <a:bodyPr>
            <a:normAutofit fontScale="70000" lnSpcReduction="20000"/>
          </a:bodyPr>
          <a:lstStyle/>
          <a:p>
            <a:r>
              <a:rPr lang="nl-BE" dirty="0" smtClean="0"/>
              <a:t>Dit programma zal afwisselend led D11 en D30 aan laten gaan en daarna led D13 en D17. De </a:t>
            </a:r>
            <a:r>
              <a:rPr lang="nl-BE" dirty="0" err="1" smtClean="0"/>
              <a:t>leds</a:t>
            </a:r>
            <a:r>
              <a:rPr lang="nl-BE" dirty="0" smtClean="0"/>
              <a:t> zijn telkens 300milliseconden aan. Deze 4 instructies worden eeuwig herhaald.</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dirty="0" smtClean="0"/>
              <a:t>www.e2cre8.be</a:t>
            </a:r>
            <a:endParaRPr lang="nl-BE" dirty="0"/>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6</a:t>
            </a:fld>
            <a:endParaRPr lang="nl-BE"/>
          </a:p>
        </p:txBody>
      </p:sp>
      <p:pic>
        <p:nvPicPr>
          <p:cNvPr id="4098" name="Picture 2" descr="K:\BRAINBOX\BBR\SOLDEERHANDLEIDING\20170428_1331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4" r="1930" b="40365"/>
          <a:stretch/>
        </p:blipFill>
        <p:spPr bwMode="auto">
          <a:xfrm>
            <a:off x="446995" y="1872208"/>
            <a:ext cx="2324805" cy="9087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4" y="3068960"/>
            <a:ext cx="2664296" cy="296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2950050" y="1268760"/>
            <a:ext cx="42862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oelichting met afgeronde rechthoek 9"/>
          <p:cNvSpPr/>
          <p:nvPr/>
        </p:nvSpPr>
        <p:spPr>
          <a:xfrm>
            <a:off x="6651848" y="1364162"/>
            <a:ext cx="1656184" cy="768693"/>
          </a:xfrm>
          <a:prstGeom prst="wedgeRoundRectCallout">
            <a:avLst>
              <a:gd name="adj1" fmla="val -65604"/>
              <a:gd name="adj2" fmla="val 1365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Toestand 4 </a:t>
            </a:r>
            <a:r>
              <a:rPr lang="nl-BE" sz="1600" dirty="0" err="1" smtClean="0"/>
              <a:t>leds</a:t>
            </a:r>
            <a:endParaRPr lang="nl-BE" sz="1600" dirty="0" smtClean="0"/>
          </a:p>
          <a:p>
            <a:pPr algn="ctr"/>
            <a:r>
              <a:rPr lang="nl-BE" sz="1600" b="1" dirty="0" smtClean="0">
                <a:solidFill>
                  <a:srgbClr val="FF0000"/>
                </a:solidFill>
                <a:effectLst>
                  <a:outerShdw blurRad="38100" dist="38100" dir="2700000" algn="tl">
                    <a:srgbClr val="000000">
                      <a:alpha val="43137"/>
                    </a:srgbClr>
                  </a:outerShdw>
                </a:effectLst>
              </a:rPr>
              <a:t>D11</a:t>
            </a:r>
            <a:r>
              <a:rPr lang="nl-BE" sz="1600" dirty="0" smtClean="0"/>
              <a:t> – D13 – </a:t>
            </a:r>
            <a:r>
              <a:rPr lang="nl-BE" sz="1600" b="1" dirty="0">
                <a:solidFill>
                  <a:srgbClr val="FF0000"/>
                </a:solidFill>
                <a:effectLst>
                  <a:outerShdw blurRad="38100" dist="38100" dir="2700000" algn="tl">
                    <a:srgbClr val="000000">
                      <a:alpha val="43137"/>
                    </a:srgbClr>
                  </a:outerShdw>
                </a:effectLst>
              </a:rPr>
              <a:t>D30</a:t>
            </a:r>
            <a:r>
              <a:rPr lang="nl-BE" sz="1600" dirty="0" smtClean="0"/>
              <a:t> – D17</a:t>
            </a:r>
            <a:endParaRPr lang="nl-BE" sz="1600" dirty="0"/>
          </a:p>
        </p:txBody>
      </p:sp>
      <p:sp>
        <p:nvSpPr>
          <p:cNvPr id="11" name="Toelichting met afgeronde rechthoek 10"/>
          <p:cNvSpPr/>
          <p:nvPr/>
        </p:nvSpPr>
        <p:spPr>
          <a:xfrm>
            <a:off x="7380312" y="2326568"/>
            <a:ext cx="1656184" cy="253362"/>
          </a:xfrm>
          <a:prstGeom prst="wedgeRoundRectCallout">
            <a:avLst>
              <a:gd name="adj1" fmla="val -57322"/>
              <a:gd name="adj2" fmla="val 764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Gedurende 300 </a:t>
            </a:r>
            <a:r>
              <a:rPr lang="nl-BE" sz="1600" dirty="0" err="1" smtClean="0">
                <a:solidFill>
                  <a:schemeClr val="tx1">
                    <a:lumMod val="75000"/>
                    <a:lumOff val="25000"/>
                  </a:schemeClr>
                </a:solidFill>
              </a:rPr>
              <a:t>msec</a:t>
            </a:r>
            <a:r>
              <a:rPr lang="nl-BE" sz="1600" dirty="0" smtClean="0">
                <a:solidFill>
                  <a:schemeClr val="tx1">
                    <a:lumMod val="75000"/>
                    <a:lumOff val="25000"/>
                  </a:schemeClr>
                </a:solidFill>
              </a:rPr>
              <a:t>.</a:t>
            </a:r>
            <a:endParaRPr lang="nl-BE" sz="1600" dirty="0">
              <a:solidFill>
                <a:schemeClr val="tx1">
                  <a:lumMod val="75000"/>
                  <a:lumOff val="25000"/>
                </a:schemeClr>
              </a:solidFill>
            </a:endParaRPr>
          </a:p>
        </p:txBody>
      </p:sp>
      <p:sp>
        <p:nvSpPr>
          <p:cNvPr id="14" name="Toelichting met afgeronde rechthoek 13"/>
          <p:cNvSpPr/>
          <p:nvPr/>
        </p:nvSpPr>
        <p:spPr>
          <a:xfrm>
            <a:off x="3491880" y="4010336"/>
            <a:ext cx="1656184" cy="546702"/>
          </a:xfrm>
          <a:prstGeom prst="wedgeRoundRectCallout">
            <a:avLst>
              <a:gd name="adj1" fmla="val -47554"/>
              <a:gd name="adj2" fmla="val -9731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Herhaal deze 4 instructies voor altijd</a:t>
            </a:r>
            <a:endParaRPr lang="nl-BE" sz="1600" dirty="0">
              <a:solidFill>
                <a:schemeClr val="tx1">
                  <a:lumMod val="75000"/>
                  <a:lumOff val="25000"/>
                </a:schemeClr>
              </a:solidFill>
            </a:endParaRPr>
          </a:p>
        </p:txBody>
      </p:sp>
      <p:sp>
        <p:nvSpPr>
          <p:cNvPr id="15" name="Toelichting met afgeronde rechthoek 14"/>
          <p:cNvSpPr/>
          <p:nvPr/>
        </p:nvSpPr>
        <p:spPr>
          <a:xfrm>
            <a:off x="6660232" y="2699608"/>
            <a:ext cx="1656184" cy="768693"/>
          </a:xfrm>
          <a:prstGeom prst="wedgeRoundRectCallout">
            <a:avLst>
              <a:gd name="adj1" fmla="val -65604"/>
              <a:gd name="adj2" fmla="val 13659"/>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Toestand 4 </a:t>
            </a:r>
            <a:r>
              <a:rPr lang="nl-BE" sz="1600" dirty="0" err="1" smtClean="0"/>
              <a:t>leds</a:t>
            </a:r>
            <a:endParaRPr lang="nl-BE" sz="1600" dirty="0" smtClean="0"/>
          </a:p>
          <a:p>
            <a:pPr algn="ctr"/>
            <a:r>
              <a:rPr lang="nl-BE" sz="1600" dirty="0"/>
              <a:t>D11</a:t>
            </a:r>
            <a:r>
              <a:rPr lang="nl-BE" sz="1600" dirty="0" smtClean="0"/>
              <a:t> – </a:t>
            </a:r>
            <a:r>
              <a:rPr lang="nl-BE" sz="1600" b="1" dirty="0">
                <a:solidFill>
                  <a:srgbClr val="FF0000"/>
                </a:solidFill>
                <a:effectLst>
                  <a:outerShdw blurRad="38100" dist="38100" dir="2700000" algn="tl">
                    <a:srgbClr val="000000">
                      <a:alpha val="43137"/>
                    </a:srgbClr>
                  </a:outerShdw>
                </a:effectLst>
              </a:rPr>
              <a:t>D13</a:t>
            </a:r>
            <a:r>
              <a:rPr lang="nl-BE" sz="1600" dirty="0" smtClean="0"/>
              <a:t> – </a:t>
            </a:r>
            <a:r>
              <a:rPr lang="nl-BE" sz="1600" dirty="0"/>
              <a:t>D30</a:t>
            </a:r>
            <a:r>
              <a:rPr lang="nl-BE" sz="1600" dirty="0" smtClean="0"/>
              <a:t> – </a:t>
            </a:r>
            <a:r>
              <a:rPr lang="nl-BE" sz="1600" b="1" dirty="0">
                <a:solidFill>
                  <a:srgbClr val="FF0000"/>
                </a:solidFill>
                <a:effectLst>
                  <a:outerShdw blurRad="38100" dist="38100" dir="2700000" algn="tl">
                    <a:srgbClr val="000000">
                      <a:alpha val="43137"/>
                    </a:srgbClr>
                  </a:outerShdw>
                </a:effectLst>
              </a:rPr>
              <a:t>D17</a:t>
            </a:r>
          </a:p>
        </p:txBody>
      </p:sp>
      <p:sp>
        <p:nvSpPr>
          <p:cNvPr id="17" name="Toelichting met afgeronde rechthoek 16"/>
          <p:cNvSpPr/>
          <p:nvPr/>
        </p:nvSpPr>
        <p:spPr>
          <a:xfrm>
            <a:off x="7308304" y="3756974"/>
            <a:ext cx="1656184" cy="253362"/>
          </a:xfrm>
          <a:prstGeom prst="wedgeRoundRectCallout">
            <a:avLst>
              <a:gd name="adj1" fmla="val -57322"/>
              <a:gd name="adj2" fmla="val 764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600" dirty="0" smtClean="0">
                <a:solidFill>
                  <a:schemeClr val="tx1">
                    <a:lumMod val="75000"/>
                    <a:lumOff val="25000"/>
                  </a:schemeClr>
                </a:solidFill>
              </a:rPr>
              <a:t>Gedurende 300 </a:t>
            </a:r>
            <a:r>
              <a:rPr lang="nl-BE" sz="1600" dirty="0" err="1" smtClean="0">
                <a:solidFill>
                  <a:schemeClr val="tx1">
                    <a:lumMod val="75000"/>
                    <a:lumOff val="25000"/>
                  </a:schemeClr>
                </a:solidFill>
              </a:rPr>
              <a:t>msec</a:t>
            </a:r>
            <a:r>
              <a:rPr lang="nl-BE" sz="1600" dirty="0" smtClean="0">
                <a:solidFill>
                  <a:schemeClr val="tx1">
                    <a:lumMod val="75000"/>
                    <a:lumOff val="25000"/>
                  </a:schemeClr>
                </a:solidFill>
              </a:rPr>
              <a:t>.</a:t>
            </a:r>
            <a:endParaRPr lang="nl-BE" sz="1600" dirty="0">
              <a:solidFill>
                <a:schemeClr val="tx1">
                  <a:lumMod val="75000"/>
                  <a:lumOff val="25000"/>
                </a:schemeClr>
              </a:solidFill>
            </a:endParaRPr>
          </a:p>
        </p:txBody>
      </p:sp>
      <p:grpSp>
        <p:nvGrpSpPr>
          <p:cNvPr id="16" name="Groep 15"/>
          <p:cNvGrpSpPr/>
          <p:nvPr/>
        </p:nvGrpSpPr>
        <p:grpSpPr>
          <a:xfrm>
            <a:off x="1403648" y="1412776"/>
            <a:ext cx="7416824" cy="1584176"/>
            <a:chOff x="1403648" y="1412776"/>
            <a:chExt cx="7416824" cy="1584176"/>
          </a:xfrm>
        </p:grpSpPr>
        <p:sp>
          <p:nvSpPr>
            <p:cNvPr id="18" name="Afgeronde rechthoek 17"/>
            <p:cNvSpPr/>
            <p:nvPr/>
          </p:nvSpPr>
          <p:spPr>
            <a:xfrm>
              <a:off x="1403648" y="1412776"/>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Hoe komt het dat we verschillende kleuren kunnen zien?</a:t>
              </a:r>
            </a:p>
            <a:p>
              <a:pPr lvl="3"/>
              <a:r>
                <a:rPr lang="nl-BE" dirty="0" smtClean="0">
                  <a:solidFill>
                    <a:schemeClr val="accent3">
                      <a:lumMod val="75000"/>
                    </a:schemeClr>
                  </a:solidFill>
                </a:rPr>
                <a:t>Wat is de snelheid van ons oog?</a:t>
              </a:r>
              <a:endParaRPr lang="nl-BE" dirty="0">
                <a:solidFill>
                  <a:schemeClr val="accent3">
                    <a:lumMod val="75000"/>
                  </a:schemeClr>
                </a:solidFill>
              </a:endParaRPr>
            </a:p>
          </p:txBody>
        </p:sp>
        <p:pic>
          <p:nvPicPr>
            <p:cNvPr id="19" name="Afbeelding 18"/>
            <p:cNvPicPr>
              <a:picLocks noChangeAspect="1"/>
            </p:cNvPicPr>
            <p:nvPr/>
          </p:nvPicPr>
          <p:blipFill rotWithShape="1">
            <a:blip r:embed="rId5">
              <a:extLst>
                <a:ext uri="{28A0092B-C50C-407E-A947-70E740481C1C}">
                  <a14:useLocalDpi xmlns:a14="http://schemas.microsoft.com/office/drawing/2010/main" val="0"/>
                </a:ext>
              </a:extLst>
            </a:blip>
            <a:srcRect r="84488" b="72678"/>
            <a:stretch/>
          </p:blipFill>
          <p:spPr>
            <a:xfrm>
              <a:off x="1706690" y="1467408"/>
              <a:ext cx="1047367" cy="1474911"/>
            </a:xfrm>
            <a:prstGeom prst="rect">
              <a:avLst/>
            </a:prstGeom>
          </p:spPr>
        </p:pic>
      </p:grpSp>
    </p:spTree>
    <p:extLst>
      <p:ext uri="{BB962C8B-B14F-4D97-AF65-F5344CB8AC3E}">
        <p14:creationId xmlns:p14="http://schemas.microsoft.com/office/powerpoint/2010/main" val="52019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lstStyle/>
          <a:p>
            <a:r>
              <a:rPr lang="nl-BE" dirty="0" smtClean="0"/>
              <a:t>Uitdagingen </a:t>
            </a:r>
            <a:r>
              <a:rPr lang="nl-BE" dirty="0" err="1" smtClean="0"/>
              <a:t>leds</a:t>
            </a:r>
            <a:endParaRPr lang="nl-BE" dirty="0"/>
          </a:p>
        </p:txBody>
      </p:sp>
      <p:sp>
        <p:nvSpPr>
          <p:cNvPr id="3" name="Tijdelijke aanduiding voor inhoud 2"/>
          <p:cNvSpPr>
            <a:spLocks noGrp="1"/>
          </p:cNvSpPr>
          <p:nvPr>
            <p:ph idx="1"/>
          </p:nvPr>
        </p:nvSpPr>
        <p:spPr>
          <a:xfrm>
            <a:off x="467544" y="1600200"/>
            <a:ext cx="4320480" cy="4525963"/>
          </a:xfrm>
        </p:spPr>
        <p:txBody>
          <a:bodyPr>
            <a:normAutofit/>
          </a:bodyPr>
          <a:lstStyle/>
          <a:p>
            <a:r>
              <a:rPr lang="nl-BE" sz="2400" dirty="0" smtClean="0"/>
              <a:t>Maak een programma dat in 7 stappen een looplichtje maakt dat eeuwig blijft doorlopen.</a:t>
            </a:r>
          </a:p>
          <a:p>
            <a:pPr marL="0" indent="0">
              <a:buNone/>
            </a:pPr>
            <a:endParaRPr lang="nl-BE" sz="2400" dirty="0" smtClean="0"/>
          </a:p>
          <a:p>
            <a:r>
              <a:rPr lang="nl-BE" sz="2400" dirty="0" smtClean="0"/>
              <a:t>Laat de </a:t>
            </a:r>
            <a:r>
              <a:rPr lang="nl-BE" sz="2400" dirty="0" err="1" smtClean="0"/>
              <a:t>leds</a:t>
            </a:r>
            <a:r>
              <a:rPr lang="nl-BE" sz="2400" dirty="0" smtClean="0"/>
              <a:t> steeds sneller aan en uit knipperen tot je het verschil tussen aan en uit niet meer kan waarnemen. Je hebt nu uitgezocht hoe snel uw oog is.</a:t>
            </a:r>
            <a:endParaRPr lang="nl-BE" sz="2400"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7</a:t>
            </a:fld>
            <a:endParaRPr lang="nl-BE"/>
          </a:p>
        </p:txBody>
      </p:sp>
      <p:sp>
        <p:nvSpPr>
          <p:cNvPr id="7" name="Afgeronde rechthoek 6"/>
          <p:cNvSpPr/>
          <p:nvPr/>
        </p:nvSpPr>
        <p:spPr>
          <a:xfrm>
            <a:off x="5076056" y="1653012"/>
            <a:ext cx="216024" cy="119804"/>
          </a:xfrm>
          <a:prstGeom prst="round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
        <p:nvSpPr>
          <p:cNvPr id="8" name="Afgeronde rechthoek 7"/>
          <p:cNvSpPr/>
          <p:nvPr/>
        </p:nvSpPr>
        <p:spPr>
          <a:xfrm>
            <a:off x="5724128" y="165301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6588224" y="165301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geronde rechthoek 9"/>
          <p:cNvSpPr/>
          <p:nvPr/>
        </p:nvSpPr>
        <p:spPr>
          <a:xfrm>
            <a:off x="7236296" y="164122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Afgeronde rechthoek 10"/>
          <p:cNvSpPr/>
          <p:nvPr/>
        </p:nvSpPr>
        <p:spPr>
          <a:xfrm>
            <a:off x="5076056" y="1829624"/>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Afgeronde rechthoek 11"/>
          <p:cNvSpPr/>
          <p:nvPr/>
        </p:nvSpPr>
        <p:spPr>
          <a:xfrm>
            <a:off x="5724128" y="1829624"/>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Afgeronde rechthoek 12"/>
          <p:cNvSpPr/>
          <p:nvPr/>
        </p:nvSpPr>
        <p:spPr>
          <a:xfrm>
            <a:off x="6588224" y="1829624"/>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Afgeronde rechthoek 13"/>
          <p:cNvSpPr/>
          <p:nvPr/>
        </p:nvSpPr>
        <p:spPr>
          <a:xfrm>
            <a:off x="7236296" y="181783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Afgeronde rechthoek 14"/>
          <p:cNvSpPr/>
          <p:nvPr/>
        </p:nvSpPr>
        <p:spPr>
          <a:xfrm>
            <a:off x="5076056" y="200063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5724128" y="200063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fgeronde rechthoek 16"/>
          <p:cNvSpPr/>
          <p:nvPr/>
        </p:nvSpPr>
        <p:spPr>
          <a:xfrm>
            <a:off x="6588224" y="2000632"/>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Afgeronde rechthoek 17"/>
          <p:cNvSpPr/>
          <p:nvPr/>
        </p:nvSpPr>
        <p:spPr>
          <a:xfrm>
            <a:off x="7236296" y="198884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Afgeronde rechthoek 18"/>
          <p:cNvSpPr/>
          <p:nvPr/>
        </p:nvSpPr>
        <p:spPr>
          <a:xfrm>
            <a:off x="5076056" y="2160338"/>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Afgeronde rechthoek 19"/>
          <p:cNvSpPr/>
          <p:nvPr/>
        </p:nvSpPr>
        <p:spPr>
          <a:xfrm>
            <a:off x="5724128" y="2160338"/>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Afgeronde rechthoek 20"/>
          <p:cNvSpPr/>
          <p:nvPr/>
        </p:nvSpPr>
        <p:spPr>
          <a:xfrm>
            <a:off x="6588224" y="2160338"/>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Afgeronde rechthoek 21"/>
          <p:cNvSpPr/>
          <p:nvPr/>
        </p:nvSpPr>
        <p:spPr>
          <a:xfrm>
            <a:off x="7236296" y="2148546"/>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Afgeronde rechthoek 22"/>
          <p:cNvSpPr/>
          <p:nvPr/>
        </p:nvSpPr>
        <p:spPr>
          <a:xfrm>
            <a:off x="5076056" y="232735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Afgeronde rechthoek 23"/>
          <p:cNvSpPr/>
          <p:nvPr/>
        </p:nvSpPr>
        <p:spPr>
          <a:xfrm>
            <a:off x="5724128" y="232735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Afgeronde rechthoek 24"/>
          <p:cNvSpPr/>
          <p:nvPr/>
        </p:nvSpPr>
        <p:spPr>
          <a:xfrm>
            <a:off x="6588224" y="2327350"/>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Afgeronde rechthoek 25"/>
          <p:cNvSpPr/>
          <p:nvPr/>
        </p:nvSpPr>
        <p:spPr>
          <a:xfrm>
            <a:off x="7236296" y="2315558"/>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Afgeronde rechthoek 26"/>
          <p:cNvSpPr/>
          <p:nvPr/>
        </p:nvSpPr>
        <p:spPr>
          <a:xfrm>
            <a:off x="5076056" y="250396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Afgeronde rechthoek 27"/>
          <p:cNvSpPr/>
          <p:nvPr/>
        </p:nvSpPr>
        <p:spPr>
          <a:xfrm>
            <a:off x="5724128" y="2503962"/>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Afgeronde rechthoek 28"/>
          <p:cNvSpPr/>
          <p:nvPr/>
        </p:nvSpPr>
        <p:spPr>
          <a:xfrm>
            <a:off x="6588224" y="2503962"/>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Afgeronde rechthoek 29"/>
          <p:cNvSpPr/>
          <p:nvPr/>
        </p:nvSpPr>
        <p:spPr>
          <a:xfrm>
            <a:off x="7236296" y="249217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1" name="Afgeronde rechthoek 30"/>
          <p:cNvSpPr/>
          <p:nvPr/>
        </p:nvSpPr>
        <p:spPr>
          <a:xfrm>
            <a:off x="5076056" y="2674970"/>
            <a:ext cx="216024" cy="11980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2" name="Afgeronde rechthoek 31"/>
          <p:cNvSpPr/>
          <p:nvPr/>
        </p:nvSpPr>
        <p:spPr>
          <a:xfrm>
            <a:off x="5724128" y="267497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3" name="Afgeronde rechthoek 32"/>
          <p:cNvSpPr/>
          <p:nvPr/>
        </p:nvSpPr>
        <p:spPr>
          <a:xfrm>
            <a:off x="6588224" y="2674970"/>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Afgeronde rechthoek 33"/>
          <p:cNvSpPr/>
          <p:nvPr/>
        </p:nvSpPr>
        <p:spPr>
          <a:xfrm>
            <a:off x="7236296" y="2663178"/>
            <a:ext cx="216024" cy="119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632" y="3212976"/>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kstvak 34"/>
          <p:cNvSpPr txBox="1"/>
          <p:nvPr/>
        </p:nvSpPr>
        <p:spPr>
          <a:xfrm>
            <a:off x="7504132" y="1575663"/>
            <a:ext cx="1028308" cy="1277273"/>
          </a:xfrm>
          <a:prstGeom prst="rect">
            <a:avLst/>
          </a:prstGeom>
          <a:noFill/>
        </p:spPr>
        <p:txBody>
          <a:bodyPr wrap="square" rtlCol="0">
            <a:spAutoFit/>
          </a:bodyPr>
          <a:lstStyle/>
          <a:p>
            <a:r>
              <a:rPr lang="nl-BE" sz="1100" dirty="0" smtClean="0"/>
              <a:t>Stap 1</a:t>
            </a:r>
          </a:p>
          <a:p>
            <a:r>
              <a:rPr lang="nl-BE" sz="1100" dirty="0" smtClean="0"/>
              <a:t>Stap 2</a:t>
            </a:r>
          </a:p>
          <a:p>
            <a:r>
              <a:rPr lang="nl-BE" sz="1100" dirty="0" smtClean="0"/>
              <a:t>Stap 3</a:t>
            </a:r>
          </a:p>
          <a:p>
            <a:r>
              <a:rPr lang="nl-BE" sz="1100" dirty="0" smtClean="0"/>
              <a:t>Stap 4</a:t>
            </a:r>
          </a:p>
          <a:p>
            <a:r>
              <a:rPr lang="nl-BE" sz="1100" dirty="0" smtClean="0"/>
              <a:t>Stap 5</a:t>
            </a:r>
          </a:p>
          <a:p>
            <a:r>
              <a:rPr lang="nl-BE" sz="1100" dirty="0" smtClean="0"/>
              <a:t>Stap 6</a:t>
            </a:r>
          </a:p>
          <a:p>
            <a:r>
              <a:rPr lang="nl-BE" sz="1100" dirty="0" smtClean="0"/>
              <a:t>Stap 7</a:t>
            </a:r>
          </a:p>
        </p:txBody>
      </p:sp>
      <p:pic>
        <p:nvPicPr>
          <p:cNvPr id="38" name="Tijdelijke aanduiding voor inhoud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2069082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Ringtone</a:t>
            </a:r>
            <a:endParaRPr lang="nl-BE" dirty="0"/>
          </a:p>
        </p:txBody>
      </p:sp>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8</a:t>
            </a:fld>
            <a:endParaRPr lang="nl-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4" y="3068960"/>
            <a:ext cx="2664296" cy="296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K:\BRAINBOX\BBR\SOLDEERHANDLEIDING\20170428_14212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51079" t="48508"/>
          <a:stretch/>
        </p:blipFill>
        <p:spPr bwMode="auto">
          <a:xfrm>
            <a:off x="683568" y="1052736"/>
            <a:ext cx="2365569" cy="186741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echte verbindingslijn met pijl 8"/>
          <p:cNvCxnSpPr/>
          <p:nvPr/>
        </p:nvCxnSpPr>
        <p:spPr>
          <a:xfrm>
            <a:off x="1763688" y="1484784"/>
            <a:ext cx="288032" cy="504056"/>
          </a:xfrm>
          <a:prstGeom prst="straightConnector1">
            <a:avLst/>
          </a:prstGeom>
          <a:ln w="57150">
            <a:solidFill>
              <a:srgbClr val="FFFF00"/>
            </a:solidFill>
            <a:tailEnd type="arrow"/>
          </a:ln>
        </p:spPr>
        <p:style>
          <a:lnRef idx="1">
            <a:schemeClr val="accent2"/>
          </a:lnRef>
          <a:fillRef idx="0">
            <a:schemeClr val="accent2"/>
          </a:fillRef>
          <a:effectRef idx="0">
            <a:schemeClr val="accent2"/>
          </a:effectRef>
          <a:fontRef idx="minor">
            <a:schemeClr val="tx1"/>
          </a:fontRef>
        </p:style>
      </p:cxnSp>
      <p:cxnSp>
        <p:nvCxnSpPr>
          <p:cNvPr id="12" name="Rechte verbindingslijn met pijl 11"/>
          <p:cNvCxnSpPr/>
          <p:nvPr/>
        </p:nvCxnSpPr>
        <p:spPr>
          <a:xfrm flipH="1">
            <a:off x="2124904" y="4058012"/>
            <a:ext cx="216024" cy="432048"/>
          </a:xfrm>
          <a:prstGeom prst="straightConnector1">
            <a:avLst/>
          </a:prstGeom>
          <a:ln w="57150">
            <a:solidFill>
              <a:srgbClr val="FFFF00"/>
            </a:solidFill>
            <a:tailEnd type="arrow"/>
          </a:ln>
        </p:spPr>
        <p:style>
          <a:lnRef idx="1">
            <a:schemeClr val="accent2"/>
          </a:lnRef>
          <a:fillRef idx="0">
            <a:schemeClr val="accent2"/>
          </a:fillRef>
          <a:effectRef idx="0">
            <a:schemeClr val="accent2"/>
          </a:effectRef>
          <a:fontRef idx="minor">
            <a:schemeClr val="tx1"/>
          </a:fontRef>
        </p:style>
      </p:cxnSp>
      <p:sp>
        <p:nvSpPr>
          <p:cNvPr id="13" name="Tekstvak 12"/>
          <p:cNvSpPr txBox="1"/>
          <p:nvPr/>
        </p:nvSpPr>
        <p:spPr>
          <a:xfrm>
            <a:off x="3563888" y="3979585"/>
            <a:ext cx="4752528" cy="2031325"/>
          </a:xfrm>
          <a:prstGeom prst="rect">
            <a:avLst/>
          </a:prstGeom>
          <a:noFill/>
        </p:spPr>
        <p:txBody>
          <a:bodyPr wrap="square" rtlCol="0">
            <a:spAutoFit/>
          </a:bodyPr>
          <a:lstStyle/>
          <a:p>
            <a:r>
              <a:rPr lang="nl-BE" dirty="0" smtClean="0"/>
              <a:t>Op de BBR zit er een kleine luidspreker. Hiermee kan je elektrische signalen hoorbaar maken voor ons menselijk gehoor.</a:t>
            </a:r>
          </a:p>
          <a:p>
            <a:r>
              <a:rPr lang="nl-BE" dirty="0" smtClean="0"/>
              <a:t>Met dit programma laten we afwisselend een signaal van 440Hz en een signaal van 880Hz horen, gedurende 500msec. Dat blijven we eeuwig doen. We horen nu een soort sirene.</a:t>
            </a:r>
          </a:p>
          <a:p>
            <a:endParaRPr lang="nl-BE" dirty="0"/>
          </a:p>
        </p:txBody>
      </p:sp>
      <p:pic>
        <p:nvPicPr>
          <p:cNvPr id="6147" name="Picture 3"/>
          <p:cNvPicPr>
            <a:picLocks noChangeAspect="1" noChangeArrowheads="1"/>
          </p:cNvPicPr>
          <p:nvPr/>
        </p:nvPicPr>
        <p:blipFill>
          <a:blip r:embed="rId4">
            <a:clrChange>
              <a:clrFrom>
                <a:srgbClr val="808080"/>
              </a:clrFrom>
              <a:clrTo>
                <a:srgbClr val="808080">
                  <a:alpha val="0"/>
                </a:srgbClr>
              </a:clrTo>
            </a:clrChange>
            <a:extLst>
              <a:ext uri="{28A0092B-C50C-407E-A947-70E740481C1C}">
                <a14:useLocalDpi xmlns:a14="http://schemas.microsoft.com/office/drawing/2010/main" val="0"/>
              </a:ext>
            </a:extLst>
          </a:blip>
          <a:srcRect/>
          <a:stretch>
            <a:fillRect/>
          </a:stretch>
        </p:blipFill>
        <p:spPr bwMode="auto">
          <a:xfrm>
            <a:off x="3203848" y="1412776"/>
            <a:ext cx="43624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oelichting met afgeronde rechthoek 13"/>
          <p:cNvSpPr/>
          <p:nvPr/>
        </p:nvSpPr>
        <p:spPr>
          <a:xfrm>
            <a:off x="7380312" y="692696"/>
            <a:ext cx="1656184" cy="1624955"/>
          </a:xfrm>
          <a:prstGeom prst="wedgeRoundRectCallout">
            <a:avLst>
              <a:gd name="adj1" fmla="val -54562"/>
              <a:gd name="adj2" fmla="val 26664"/>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Laat een frequentie van 440Hz horen gedurende 500msec en wacht daarna 10% van 500msec = 50msec</a:t>
            </a:r>
            <a:endParaRPr lang="nl-BE" sz="1600" dirty="0"/>
          </a:p>
        </p:txBody>
      </p:sp>
      <p:sp>
        <p:nvSpPr>
          <p:cNvPr id="15" name="Toelichting met afgeronde rechthoek 14"/>
          <p:cNvSpPr/>
          <p:nvPr/>
        </p:nvSpPr>
        <p:spPr>
          <a:xfrm>
            <a:off x="7380312" y="2326442"/>
            <a:ext cx="1656184" cy="1624955"/>
          </a:xfrm>
          <a:prstGeom prst="wedgeRoundRectCallout">
            <a:avLst>
              <a:gd name="adj1" fmla="val -54102"/>
              <a:gd name="adj2" fmla="val -18823"/>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BE" sz="1600" dirty="0" smtClean="0"/>
              <a:t>Laat een frequentie van 880Hz horen gedurende 500msec en wacht daarna 10% van 500msec = 50msec</a:t>
            </a:r>
            <a:endParaRPr lang="nl-BE" sz="1600" dirty="0"/>
          </a:p>
        </p:txBody>
      </p:sp>
      <p:grpSp>
        <p:nvGrpSpPr>
          <p:cNvPr id="16" name="Groep 15"/>
          <p:cNvGrpSpPr/>
          <p:nvPr/>
        </p:nvGrpSpPr>
        <p:grpSpPr>
          <a:xfrm>
            <a:off x="1115616" y="980728"/>
            <a:ext cx="7416824" cy="1584176"/>
            <a:chOff x="1403648" y="1412776"/>
            <a:chExt cx="7416824" cy="1584176"/>
          </a:xfrm>
        </p:grpSpPr>
        <p:sp>
          <p:nvSpPr>
            <p:cNvPr id="17" name="Afgeronde rechthoek 16"/>
            <p:cNvSpPr/>
            <p:nvPr/>
          </p:nvSpPr>
          <p:spPr>
            <a:xfrm>
              <a:off x="1403648" y="1412776"/>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Welke frequenties kunnen we horen als mens?</a:t>
              </a:r>
            </a:p>
            <a:p>
              <a:pPr lvl="3"/>
              <a:r>
                <a:rPr lang="nl-BE" dirty="0" smtClean="0">
                  <a:solidFill>
                    <a:schemeClr val="accent3">
                      <a:lumMod val="75000"/>
                    </a:schemeClr>
                  </a:solidFill>
                </a:rPr>
                <a:t>Wat is de hoogste frequentie die jij nog kan horen?</a:t>
              </a:r>
            </a:p>
            <a:p>
              <a:pPr lvl="3"/>
              <a:r>
                <a:rPr lang="nl-BE" dirty="0" smtClean="0">
                  <a:solidFill>
                    <a:schemeClr val="accent3">
                      <a:lumMod val="75000"/>
                    </a:schemeClr>
                  </a:solidFill>
                </a:rPr>
                <a:t>Kunnen dieren andere frequenties horen?</a:t>
              </a:r>
            </a:p>
            <a:p>
              <a:pPr lvl="3"/>
              <a:r>
                <a:rPr lang="nl-BE" dirty="0" smtClean="0">
                  <a:solidFill>
                    <a:schemeClr val="accent3">
                      <a:lumMod val="75000"/>
                    </a:schemeClr>
                  </a:solidFill>
                </a:rPr>
                <a:t>Waarom/hoe moeten we ons gehoor beschermen? </a:t>
              </a:r>
              <a:endParaRPr lang="nl-BE" dirty="0">
                <a:solidFill>
                  <a:schemeClr val="accent3">
                    <a:lumMod val="75000"/>
                  </a:schemeClr>
                </a:solidFill>
              </a:endParaRPr>
            </a:p>
          </p:txBody>
        </p:sp>
        <p:pic>
          <p:nvPicPr>
            <p:cNvPr id="18" name="Afbeelding 17"/>
            <p:cNvPicPr>
              <a:picLocks noChangeAspect="1"/>
            </p:cNvPicPr>
            <p:nvPr/>
          </p:nvPicPr>
          <p:blipFill rotWithShape="1">
            <a:blip r:embed="rId5">
              <a:extLst>
                <a:ext uri="{28A0092B-C50C-407E-A947-70E740481C1C}">
                  <a14:useLocalDpi xmlns:a14="http://schemas.microsoft.com/office/drawing/2010/main" val="0"/>
                </a:ext>
              </a:extLst>
            </a:blip>
            <a:srcRect r="84488" b="72678"/>
            <a:stretch/>
          </p:blipFill>
          <p:spPr>
            <a:xfrm>
              <a:off x="1706690" y="1467408"/>
              <a:ext cx="1047367" cy="1474911"/>
            </a:xfrm>
            <a:prstGeom prst="rect">
              <a:avLst/>
            </a:prstGeom>
          </p:spPr>
        </p:pic>
      </p:grpSp>
      <p:grpSp>
        <p:nvGrpSpPr>
          <p:cNvPr id="3" name="Groep 2"/>
          <p:cNvGrpSpPr/>
          <p:nvPr/>
        </p:nvGrpSpPr>
        <p:grpSpPr>
          <a:xfrm>
            <a:off x="1132420" y="2862059"/>
            <a:ext cx="7416824" cy="1584176"/>
            <a:chOff x="1132420" y="2862059"/>
            <a:chExt cx="7416824" cy="1584176"/>
          </a:xfrm>
        </p:grpSpPr>
        <p:sp>
          <p:nvSpPr>
            <p:cNvPr id="20" name="Afgeronde rechthoek 19"/>
            <p:cNvSpPr/>
            <p:nvPr/>
          </p:nvSpPr>
          <p:spPr>
            <a:xfrm>
              <a:off x="1132420" y="2862059"/>
              <a:ext cx="7416824" cy="15841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3"/>
              <a:r>
                <a:rPr lang="nl-BE" dirty="0" smtClean="0">
                  <a:solidFill>
                    <a:schemeClr val="accent3">
                      <a:lumMod val="75000"/>
                    </a:schemeClr>
                  </a:solidFill>
                </a:rPr>
                <a:t>Wat is de snelheid van geluid? Wat is de snelheid van licht?</a:t>
              </a:r>
            </a:p>
            <a:p>
              <a:pPr lvl="3"/>
              <a:r>
                <a:rPr lang="nl-BE" dirty="0" smtClean="0">
                  <a:solidFill>
                    <a:schemeClr val="accent3">
                      <a:lumMod val="75000"/>
                    </a:schemeClr>
                  </a:solidFill>
                </a:rPr>
                <a:t>Waarom horen we de donder pas een tijd na de bliksem</a:t>
              </a:r>
            </a:p>
            <a:p>
              <a:pPr lvl="3"/>
              <a:r>
                <a:rPr lang="nl-BE" dirty="0" smtClean="0">
                  <a:solidFill>
                    <a:schemeClr val="accent3">
                      <a:lumMod val="75000"/>
                    </a:schemeClr>
                  </a:solidFill>
                </a:rPr>
                <a:t>Als we de donder 10 seconden horen na de bliksem – hoe ver was de bliksem dan verwijderd?</a:t>
              </a:r>
              <a:endParaRPr lang="nl-BE" dirty="0">
                <a:solidFill>
                  <a:schemeClr val="accent3">
                    <a:lumMod val="75000"/>
                  </a:schemeClr>
                </a:solidFill>
              </a:endParaRPr>
            </a:p>
          </p:txBody>
        </p:sp>
        <p:pic>
          <p:nvPicPr>
            <p:cNvPr id="22" name="Afbeelding 21"/>
            <p:cNvPicPr>
              <a:picLocks noChangeAspect="1"/>
            </p:cNvPicPr>
            <p:nvPr/>
          </p:nvPicPr>
          <p:blipFill rotWithShape="1">
            <a:blip r:embed="rId6">
              <a:extLst>
                <a:ext uri="{28A0092B-C50C-407E-A947-70E740481C1C}">
                  <a14:useLocalDpi xmlns:a14="http://schemas.microsoft.com/office/drawing/2010/main" val="0"/>
                </a:ext>
              </a:extLst>
            </a:blip>
            <a:srcRect r="81880" b="73062"/>
            <a:stretch/>
          </p:blipFill>
          <p:spPr>
            <a:xfrm>
              <a:off x="1388855" y="2974326"/>
              <a:ext cx="1143972" cy="1359641"/>
            </a:xfrm>
            <a:prstGeom prst="rect">
              <a:avLst/>
            </a:prstGeom>
          </p:spPr>
        </p:pic>
      </p:grpSp>
    </p:spTree>
    <p:extLst>
      <p:ext uri="{BB962C8B-B14F-4D97-AF65-F5344CB8AC3E}">
        <p14:creationId xmlns:p14="http://schemas.microsoft.com/office/powerpoint/2010/main" val="194653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080516511"/>
              </p:ext>
            </p:extLst>
          </p:nvPr>
        </p:nvGraphicFramePr>
        <p:xfrm>
          <a:off x="5868144" y="1988840"/>
          <a:ext cx="2726059" cy="3120390"/>
        </p:xfrm>
        <a:graphic>
          <a:graphicData uri="http://schemas.openxmlformats.org/drawingml/2006/table">
            <a:tbl>
              <a:tblPr>
                <a:tableStyleId>{306799F8-075E-4A3A-A7F6-7FBC6576F1A4}</a:tableStyleId>
              </a:tblPr>
              <a:tblGrid>
                <a:gridCol w="538481"/>
                <a:gridCol w="538481"/>
                <a:gridCol w="549699"/>
                <a:gridCol w="549699"/>
                <a:gridCol w="549699"/>
              </a:tblGrid>
              <a:tr h="161925">
                <a:tc>
                  <a:txBody>
                    <a:bodyPr/>
                    <a:lstStyle/>
                    <a:p>
                      <a:pPr algn="ctr" fontAlgn="b"/>
                      <a:endParaRPr lang="nl-BE" sz="1400" b="0" i="0" u="none" strike="noStrike" dirty="0">
                        <a:effectLst/>
                        <a:latin typeface="Arial"/>
                      </a:endParaRPr>
                    </a:p>
                  </a:txBody>
                  <a:tcPr marL="9525" marR="9525" marT="9525" marB="0" anchor="b"/>
                </a:tc>
                <a:tc>
                  <a:txBody>
                    <a:bodyPr/>
                    <a:lstStyle/>
                    <a:p>
                      <a:pPr algn="ctr" fontAlgn="b"/>
                      <a:r>
                        <a:rPr lang="nl-BE" sz="1400" u="none" strike="noStrike" dirty="0">
                          <a:effectLst/>
                        </a:rPr>
                        <a:t> </a:t>
                      </a:r>
                      <a:endParaRPr lang="nl-BE" sz="1400" b="0" i="0" u="none" strike="noStrike" dirty="0">
                        <a:effectLst/>
                        <a:latin typeface="Arial"/>
                      </a:endParaRPr>
                    </a:p>
                  </a:txBody>
                  <a:tcPr marL="9525" marR="9525" marT="9525" marB="0" anchor="b"/>
                </a:tc>
                <a:tc>
                  <a:txBody>
                    <a:bodyPr/>
                    <a:lstStyle/>
                    <a:p>
                      <a:pPr algn="ctr" fontAlgn="b"/>
                      <a:r>
                        <a:rPr lang="nl-BE" sz="1400" u="none" strike="noStrike" dirty="0">
                          <a:effectLst/>
                        </a:rPr>
                        <a:t>Hz</a:t>
                      </a:r>
                      <a:endParaRPr lang="nl-BE" sz="1400" b="0" i="0" u="none" strike="noStrike" dirty="0">
                        <a:effectLst/>
                        <a:latin typeface="Arial"/>
                      </a:endParaRPr>
                    </a:p>
                  </a:txBody>
                  <a:tcPr marL="9525" marR="9525" marT="9525" marB="0" anchor="b"/>
                </a:tc>
                <a:tc>
                  <a:txBody>
                    <a:bodyPr/>
                    <a:lstStyle/>
                    <a:p>
                      <a:pPr algn="ctr" fontAlgn="b"/>
                      <a:r>
                        <a:rPr lang="nl-BE" sz="1400" u="none" strike="noStrike" dirty="0">
                          <a:effectLst/>
                        </a:rPr>
                        <a:t>Hz</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Hz</a:t>
                      </a:r>
                      <a:endParaRPr lang="nl-BE" sz="1400" b="0" i="0" u="none" strike="noStrike">
                        <a:effectLst/>
                        <a:latin typeface="Arial"/>
                      </a:endParaRPr>
                    </a:p>
                  </a:txBody>
                  <a:tcPr marL="9525" marR="9525" marT="9525" marB="0" anchor="b"/>
                </a:tc>
              </a:tr>
              <a:tr h="161925">
                <a:tc>
                  <a:txBody>
                    <a:bodyPr/>
                    <a:lstStyle/>
                    <a:p>
                      <a:pPr algn="ctr" fontAlgn="b"/>
                      <a:r>
                        <a:rPr lang="nl-BE" sz="1400" u="none" strike="noStrike" dirty="0">
                          <a:effectLst/>
                        </a:rPr>
                        <a:t>Do</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C /B#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131</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262</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523</a:t>
                      </a:r>
                      <a:endParaRPr lang="nl-BE" sz="1400" b="0" i="0" u="none" strike="noStrike">
                        <a:effectLst/>
                        <a:latin typeface="Arial"/>
                      </a:endParaRPr>
                    </a:p>
                  </a:txBody>
                  <a:tcPr marL="9525" marR="9525" marT="9525" marB="0" anchor="b"/>
                </a:tc>
              </a:tr>
              <a:tr h="161925">
                <a:tc>
                  <a:txBody>
                    <a:bodyPr/>
                    <a:lstStyle/>
                    <a:p>
                      <a:pPr algn="ctr" fontAlgn="b"/>
                      <a:r>
                        <a:rPr lang="nl-BE" sz="1400" u="none" strike="noStrike">
                          <a:effectLst/>
                        </a:rPr>
                        <a:t>Do#</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C# /Db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139</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277</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554</a:t>
                      </a:r>
                      <a:endParaRPr lang="nl-BE" sz="1400" b="0" i="0" u="none" strike="noStrike">
                        <a:effectLst/>
                        <a:latin typeface="Arial"/>
                      </a:endParaRPr>
                    </a:p>
                  </a:txBody>
                  <a:tcPr marL="9525" marR="9525" marT="9525" marB="0" anchor="b"/>
                </a:tc>
              </a:tr>
              <a:tr h="161925">
                <a:tc>
                  <a:txBody>
                    <a:bodyPr/>
                    <a:lstStyle/>
                    <a:p>
                      <a:pPr algn="ctr" fontAlgn="b"/>
                      <a:r>
                        <a:rPr lang="nl-BE" sz="1400" u="none" strike="noStrike" dirty="0">
                          <a:effectLst/>
                        </a:rPr>
                        <a:t>Re</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D</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147</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294</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587</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a:effectLst/>
                        </a:rPr>
                        <a:t>Re#</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D# / Eb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156</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311</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622</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dirty="0">
                          <a:effectLst/>
                        </a:rPr>
                        <a:t>Mi</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E / Fb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165</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330</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659</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dirty="0">
                          <a:effectLst/>
                        </a:rPr>
                        <a:t>Fa</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F / E#</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175</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349</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698</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a:effectLst/>
                        </a:rPr>
                        <a:t>Fa#</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F# / Gb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185</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370</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740</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dirty="0">
                          <a:effectLst/>
                        </a:rPr>
                        <a:t>Sol</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G</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196</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392</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784</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a:effectLst/>
                        </a:rPr>
                        <a:t>Sol#</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G# / Ab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208</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415</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831</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dirty="0">
                          <a:effectLst/>
                        </a:rPr>
                        <a:t>La</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A</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220</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440</a:t>
                      </a:r>
                      <a:endParaRPr lang="nl-BE" sz="1400" b="0" i="0" u="none" strike="noStrike" dirty="0">
                        <a:solidFill>
                          <a:srgbClr val="FF0000"/>
                        </a:solidFill>
                        <a:effectLst/>
                        <a:latin typeface="Arial"/>
                      </a:endParaRPr>
                    </a:p>
                  </a:txBody>
                  <a:tcPr marL="9525" marR="9525" marT="9525" marB="0" anchor="b"/>
                </a:tc>
                <a:tc>
                  <a:txBody>
                    <a:bodyPr/>
                    <a:lstStyle/>
                    <a:p>
                      <a:pPr algn="ctr" fontAlgn="b"/>
                      <a:r>
                        <a:rPr lang="nl-BE" sz="1400" u="none" strike="noStrike" dirty="0">
                          <a:effectLst/>
                        </a:rPr>
                        <a:t>880</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a:effectLst/>
                        </a:rPr>
                        <a:t>La#</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A# / Bb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233</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466</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932</a:t>
                      </a:r>
                      <a:endParaRPr lang="nl-BE" sz="1400" b="0" i="0" u="none" strike="noStrike" dirty="0">
                        <a:effectLst/>
                        <a:latin typeface="Arial"/>
                      </a:endParaRPr>
                    </a:p>
                  </a:txBody>
                  <a:tcPr marL="9525" marR="9525" marT="9525" marB="0" anchor="b"/>
                </a:tc>
              </a:tr>
              <a:tr h="161925">
                <a:tc>
                  <a:txBody>
                    <a:bodyPr/>
                    <a:lstStyle/>
                    <a:p>
                      <a:pPr algn="ctr" fontAlgn="b"/>
                      <a:r>
                        <a:rPr lang="nl-BE" sz="1400" u="none" strike="noStrike" dirty="0">
                          <a:effectLst/>
                        </a:rPr>
                        <a:t>Si</a:t>
                      </a:r>
                      <a:endParaRPr lang="nl-BE" sz="1400" b="0" i="0" u="none" strike="noStrike" dirty="0">
                        <a:effectLst/>
                        <a:latin typeface="Arial"/>
                      </a:endParaRPr>
                    </a:p>
                  </a:txBody>
                  <a:tcPr marL="9525" marR="9525" marT="9525" marB="0" anchor="b"/>
                </a:tc>
                <a:tc>
                  <a:txBody>
                    <a:bodyPr/>
                    <a:lstStyle/>
                    <a:p>
                      <a:pPr algn="ctr" fontAlgn="b"/>
                      <a:r>
                        <a:rPr lang="nl-BE" sz="1400" u="none" strike="noStrike">
                          <a:effectLst/>
                        </a:rPr>
                        <a:t>B / Cb</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247</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494</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988</a:t>
                      </a:r>
                      <a:endParaRPr lang="nl-BE" sz="1400" b="0" i="0" u="none" strike="noStrike" dirty="0">
                        <a:effectLst/>
                        <a:latin typeface="Arial"/>
                      </a:endParaRPr>
                    </a:p>
                  </a:txBody>
                  <a:tcPr marL="9525" marR="9525" marT="9525" marB="0" anchor="b"/>
                </a:tc>
              </a:tr>
              <a:tr h="161925">
                <a:tc>
                  <a:txBody>
                    <a:bodyPr/>
                    <a:lstStyle/>
                    <a:p>
                      <a:pPr algn="ctr" fontAlgn="b"/>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0ctaaf</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3</a:t>
                      </a:r>
                      <a:endParaRPr lang="nl-BE" sz="1400" b="0" i="0" u="none" strike="noStrike">
                        <a:effectLst/>
                        <a:latin typeface="Arial"/>
                      </a:endParaRPr>
                    </a:p>
                  </a:txBody>
                  <a:tcPr marL="9525" marR="9525" marT="9525" marB="0" anchor="b"/>
                </a:tc>
                <a:tc>
                  <a:txBody>
                    <a:bodyPr/>
                    <a:lstStyle/>
                    <a:p>
                      <a:pPr algn="ctr" fontAlgn="b"/>
                      <a:r>
                        <a:rPr lang="nl-BE" sz="1400" u="none" strike="noStrike">
                          <a:effectLst/>
                        </a:rPr>
                        <a:t>4</a:t>
                      </a:r>
                      <a:endParaRPr lang="nl-BE" sz="1400" b="0" i="0" u="none" strike="noStrike">
                        <a:effectLst/>
                        <a:latin typeface="Arial"/>
                      </a:endParaRPr>
                    </a:p>
                  </a:txBody>
                  <a:tcPr marL="9525" marR="9525" marT="9525" marB="0" anchor="b"/>
                </a:tc>
                <a:tc>
                  <a:txBody>
                    <a:bodyPr/>
                    <a:lstStyle/>
                    <a:p>
                      <a:pPr algn="ctr" fontAlgn="b"/>
                      <a:r>
                        <a:rPr lang="nl-BE" sz="1400" u="none" strike="noStrike" dirty="0">
                          <a:effectLst/>
                        </a:rPr>
                        <a:t>5</a:t>
                      </a:r>
                      <a:endParaRPr lang="nl-BE" sz="1400" b="0" i="0" u="none" strike="noStrike" dirty="0">
                        <a:effectLst/>
                        <a:latin typeface="Arial"/>
                      </a:endParaRPr>
                    </a:p>
                  </a:txBody>
                  <a:tcPr marL="9525" marR="9525" marT="9525" marB="0" anchor="b"/>
                </a:tc>
              </a:tr>
            </a:tbl>
          </a:graphicData>
        </a:graphic>
      </p:graphicFrame>
      <p:sp>
        <p:nvSpPr>
          <p:cNvPr id="4" name="Tijdelijke aanduiding voor datum 3"/>
          <p:cNvSpPr>
            <a:spLocks noGrp="1"/>
          </p:cNvSpPr>
          <p:nvPr>
            <p:ph type="dt" sz="half" idx="10"/>
          </p:nvPr>
        </p:nvSpPr>
        <p:spPr/>
        <p:txBody>
          <a:bodyPr/>
          <a:lstStyle/>
          <a:p>
            <a:fld id="{10748337-B0FD-45E1-ADE7-3FE81951980E}" type="datetime1">
              <a:rPr lang="nl-BE" smtClean="0"/>
              <a:t>12/05/2018</a:t>
            </a:fld>
            <a:endParaRPr lang="nl-BE"/>
          </a:p>
        </p:txBody>
      </p:sp>
      <p:sp>
        <p:nvSpPr>
          <p:cNvPr id="5" name="Tijdelijke aanduiding voor voettekst 4"/>
          <p:cNvSpPr>
            <a:spLocks noGrp="1"/>
          </p:cNvSpPr>
          <p:nvPr>
            <p:ph type="ftr" sz="quarter" idx="11"/>
          </p:nvPr>
        </p:nvSpPr>
        <p:spPr/>
        <p:txBody>
          <a:bodyPr/>
          <a:lstStyle/>
          <a:p>
            <a:r>
              <a:rPr lang="nl-BE" smtClean="0"/>
              <a:t>www.e2cre8.be</a:t>
            </a:r>
            <a:endParaRPr lang="nl-BE"/>
          </a:p>
        </p:txBody>
      </p:sp>
      <p:sp>
        <p:nvSpPr>
          <p:cNvPr id="6" name="Tijdelijke aanduiding voor dianummer 5"/>
          <p:cNvSpPr>
            <a:spLocks noGrp="1"/>
          </p:cNvSpPr>
          <p:nvPr>
            <p:ph type="sldNum" sz="quarter" idx="12"/>
          </p:nvPr>
        </p:nvSpPr>
        <p:spPr/>
        <p:txBody>
          <a:bodyPr/>
          <a:lstStyle/>
          <a:p>
            <a:fld id="{4792F497-2560-443A-BBF7-0F611408E738}" type="slidenum">
              <a:rPr lang="nl-BE" smtClean="0"/>
              <a:t>9</a:t>
            </a:fld>
            <a:endParaRPr lang="nl-BE"/>
          </a:p>
        </p:txBody>
      </p:sp>
      <p:sp>
        <p:nvSpPr>
          <p:cNvPr id="7" name="Titel 1"/>
          <p:cNvSpPr txBox="1">
            <a:spLocks/>
          </p:cNvSpPr>
          <p:nvPr/>
        </p:nvSpPr>
        <p:spPr>
          <a:xfrm>
            <a:off x="609600" y="427038"/>
            <a:ext cx="8229600" cy="11430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nl-BE" dirty="0" smtClean="0"/>
              <a:t>Uitdagingen Ringtone</a:t>
            </a:r>
            <a:endParaRPr lang="nl-BE" dirty="0"/>
          </a:p>
        </p:txBody>
      </p:sp>
      <p:sp>
        <p:nvSpPr>
          <p:cNvPr id="9" name="Tekstvak 8"/>
          <p:cNvSpPr txBox="1"/>
          <p:nvPr/>
        </p:nvSpPr>
        <p:spPr>
          <a:xfrm>
            <a:off x="609600" y="1844824"/>
            <a:ext cx="4466456" cy="2308324"/>
          </a:xfrm>
          <a:prstGeom prst="rect">
            <a:avLst/>
          </a:prstGeom>
          <a:noFill/>
        </p:spPr>
        <p:txBody>
          <a:bodyPr wrap="square" rtlCol="0">
            <a:spAutoFit/>
          </a:bodyPr>
          <a:lstStyle/>
          <a:p>
            <a:pPr marL="342900" indent="-342900">
              <a:buFont typeface="+mj-lt"/>
              <a:buAutoNum type="arabicPeriod"/>
            </a:pPr>
            <a:r>
              <a:rPr lang="nl-BE" dirty="0" smtClean="0"/>
              <a:t>Maak nu zelf een sirene met 3 tonen</a:t>
            </a:r>
          </a:p>
          <a:p>
            <a:pPr marL="342900" indent="-342900">
              <a:buFont typeface="+mj-lt"/>
              <a:buAutoNum type="arabicPeriod"/>
            </a:pPr>
            <a:r>
              <a:rPr lang="nl-BE" dirty="0" smtClean="0"/>
              <a:t>Verhoog de frequentie telkens tot je ze niet meer kan horen. Je hebt nu zelf getest wat de hoogste frequentie is die jij nog kan horen…</a:t>
            </a:r>
          </a:p>
          <a:p>
            <a:pPr marL="342900" indent="-342900">
              <a:buFont typeface="+mj-lt"/>
              <a:buAutoNum type="arabicPeriod"/>
            </a:pPr>
            <a:r>
              <a:rPr lang="nl-BE" dirty="0" smtClean="0"/>
              <a:t>Zoek online of in boeken een muziekstukje en gebruik de tabel hiernaast om dat om te zetten naar een ringtone voor uw robot….</a:t>
            </a:r>
            <a:r>
              <a:rPr lang="nl-BE" dirty="0"/>
              <a:t> (let op : </a:t>
            </a:r>
            <a:r>
              <a:rPr lang="nl-BE" dirty="0" smtClean="0"/>
              <a:t>deze tabel bevat 3 </a:t>
            </a:r>
            <a:r>
              <a:rPr lang="nl-BE" dirty="0"/>
              <a:t>verschillende </a:t>
            </a:r>
            <a:r>
              <a:rPr lang="nl-BE" dirty="0" smtClean="0"/>
              <a:t>octaven)</a:t>
            </a:r>
            <a:endParaRPr lang="nl-BE"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65104"/>
            <a:ext cx="5053025" cy="16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Tijdelijke aanduiding voor inhoud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00392" y="44624"/>
            <a:ext cx="936105" cy="1455967"/>
          </a:xfrm>
          <a:prstGeom prst="rect">
            <a:avLst/>
          </a:prstGeom>
        </p:spPr>
      </p:pic>
    </p:spTree>
    <p:extLst>
      <p:ext uri="{BB962C8B-B14F-4D97-AF65-F5344CB8AC3E}">
        <p14:creationId xmlns:p14="http://schemas.microsoft.com/office/powerpoint/2010/main" val="1294013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Essentiee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Robotkamp">
      <a:majorFont>
        <a:latin typeface="Aharoni"/>
        <a:ea typeface=""/>
        <a:cs typeface=""/>
      </a:majorFont>
      <a:minorFont>
        <a:latin typeface="Agency FB"/>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1678</Words>
  <Application>Microsoft Office PowerPoint</Application>
  <PresentationFormat>Diavoorstelling (4:3)</PresentationFormat>
  <Paragraphs>305</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BBR programmeren met Ardublock</vt:lpstr>
      <vt:lpstr>Binair talstelsel</vt:lpstr>
      <vt:lpstr>Motoren</vt:lpstr>
      <vt:lpstr>Motoren</vt:lpstr>
      <vt:lpstr>Uitdagingen motoren</vt:lpstr>
      <vt:lpstr>leds</vt:lpstr>
      <vt:lpstr>Uitdagingen leds</vt:lpstr>
      <vt:lpstr>Ringtone</vt:lpstr>
      <vt:lpstr>PowerPoint-presentatie</vt:lpstr>
      <vt:lpstr>lijnvolger</vt:lpstr>
      <vt:lpstr>Lijnvolger strategie</vt:lpstr>
      <vt:lpstr>Lijnvolger strategie</vt:lpstr>
      <vt:lpstr>Uitdagingen lijnvolger</vt:lpstr>
      <vt:lpstr>Lichtsensoren</vt:lpstr>
      <vt:lpstr>Lichtsensoren</vt:lpstr>
      <vt:lpstr>Uitdagingen Lichtsensoren</vt:lpstr>
      <vt:lpstr>Afstandsensor</vt:lpstr>
      <vt:lpstr>Afstandsensor werking</vt:lpstr>
      <vt:lpstr>Afstandsensor</vt:lpstr>
      <vt:lpstr>Uitdagingen Afstandsensor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SOLDEERHANDLEIDING</dc:title>
  <dc:creator>lasercutter</dc:creator>
  <cp:lastModifiedBy>Vaste PC Bart</cp:lastModifiedBy>
  <cp:revision>84</cp:revision>
  <dcterms:created xsi:type="dcterms:W3CDTF">2017-05-04T11:11:30Z</dcterms:created>
  <dcterms:modified xsi:type="dcterms:W3CDTF">2018-05-12T07:00:10Z</dcterms:modified>
</cp:coreProperties>
</file>